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9" r:id="rId1"/>
    <p:sldMasterId id="2147484241" r:id="rId2"/>
    <p:sldMasterId id="2147484253" r:id="rId3"/>
    <p:sldMasterId id="2147484265" r:id="rId4"/>
  </p:sldMasterIdLst>
  <p:notesMasterIdLst>
    <p:notesMasterId r:id="rId37"/>
  </p:notesMasterIdLst>
  <p:handoutMasterIdLst>
    <p:handoutMasterId r:id="rId38"/>
  </p:handoutMasterIdLst>
  <p:sldIdLst>
    <p:sldId id="256" r:id="rId5"/>
    <p:sldId id="258" r:id="rId6"/>
    <p:sldId id="260" r:id="rId7"/>
    <p:sldId id="259" r:id="rId8"/>
    <p:sldId id="261" r:id="rId9"/>
    <p:sldId id="262" r:id="rId10"/>
    <p:sldId id="263" r:id="rId11"/>
    <p:sldId id="265" r:id="rId12"/>
    <p:sldId id="266" r:id="rId13"/>
    <p:sldId id="264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88" r:id="rId23"/>
    <p:sldId id="289" r:id="rId24"/>
    <p:sldId id="275" r:id="rId25"/>
    <p:sldId id="277" r:id="rId26"/>
    <p:sldId id="278" r:id="rId27"/>
    <p:sldId id="287" r:id="rId28"/>
    <p:sldId id="279" r:id="rId29"/>
    <p:sldId id="280" r:id="rId30"/>
    <p:sldId id="281" r:id="rId31"/>
    <p:sldId id="285" r:id="rId32"/>
    <p:sldId id="286" r:id="rId33"/>
    <p:sldId id="284" r:id="rId34"/>
    <p:sldId id="282" r:id="rId35"/>
    <p:sldId id="283" r:id="rId36"/>
  </p:sldIdLst>
  <p:sldSz cx="9144000" cy="6858000" type="screen4x3"/>
  <p:notesSz cx="6858000" cy="9947275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35" autoAdjust="0"/>
    <p:restoredTop sz="88139" autoAdjust="0"/>
  </p:normalViewPr>
  <p:slideViewPr>
    <p:cSldViewPr>
      <p:cViewPr>
        <p:scale>
          <a:sx n="66" d="100"/>
          <a:sy n="66" d="100"/>
        </p:scale>
        <p:origin x="-15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wrap="square" lIns="92007" tIns="46003" rIns="92007" bIns="4600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wrap="square" lIns="92007" tIns="46003" rIns="92007" bIns="4600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843969B-5FDC-4C50-BA76-A1A4CF814172}" type="datetimeFigureOut">
              <a:rPr lang="nb-NO"/>
              <a:pPr>
                <a:defRPr/>
              </a:pPr>
              <a:t>04.10.2016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wrap="square" lIns="92007" tIns="46003" rIns="92007" bIns="4600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wrap="square" lIns="92007" tIns="46003" rIns="92007" bIns="4600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98E9BDF-0504-4A57-8184-524BC57E065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252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wrap="square" lIns="92007" tIns="46003" rIns="92007" bIns="4600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wrap="square" lIns="92007" tIns="46003" rIns="92007" bIns="4600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682FFDC-5EBE-4FA5-AF2C-AD761E9877A1}" type="datetimeFigureOut">
              <a:rPr lang="nb-NO"/>
              <a:pPr>
                <a:defRPr/>
              </a:pPr>
              <a:t>04.10.2016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07" tIns="46003" rIns="92007" bIns="46003" rtlCol="0" anchor="ctr"/>
          <a:lstStyle/>
          <a:p>
            <a:pPr lvl="0"/>
            <a:endParaRPr lang="nb-NO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wrap="square" lIns="92007" tIns="46003" rIns="92007" bIns="46003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nb-NO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wrap="square" lIns="92007" tIns="46003" rIns="92007" bIns="4600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wrap="square" lIns="92007" tIns="46003" rIns="92007" bIns="4600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8EB2520-EF4B-48A4-87DA-2229217768F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66940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nb-NO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E461925-11DC-4331-96CC-0E895403A30A}" type="slidenum">
              <a:rPr lang="nb-NO" smtClean="0"/>
              <a:pPr/>
              <a:t>1</a:t>
            </a:fld>
            <a:endParaRPr lang="nb-NO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Eksempel på styrke ved klassifikasjon </a:t>
            </a:r>
            <a:r>
              <a:rPr lang="nb-NO" dirty="0" err="1" smtClean="0"/>
              <a:t>vs</a:t>
            </a:r>
            <a:r>
              <a:rPr lang="nb-NO" dirty="0" smtClean="0"/>
              <a:t> emneord</a:t>
            </a:r>
            <a:r>
              <a:rPr lang="nb-NO" baseline="0" dirty="0" smtClean="0"/>
              <a:t> (eget bilde?)</a:t>
            </a:r>
          </a:p>
          <a:p>
            <a:endParaRPr lang="nb-NO" baseline="0" dirty="0" smtClean="0"/>
          </a:p>
          <a:p>
            <a:r>
              <a:rPr lang="nb-NO" baseline="0" dirty="0" smtClean="0"/>
              <a:t>Språkuavhengighet</a:t>
            </a:r>
          </a:p>
          <a:p>
            <a:r>
              <a:rPr lang="nb-NO" baseline="0" dirty="0" smtClean="0"/>
              <a:t>Hierarkisk søk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EB2520-EF4B-48A4-87DA-2229217768F4}" type="slidenum">
              <a:rPr lang="nb-NO" smtClean="0"/>
              <a:pPr>
                <a:defRPr/>
              </a:pPr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0513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Si det enklere? Basis</a:t>
            </a:r>
            <a:r>
              <a:rPr lang="nb-NO" baseline="0" dirty="0" smtClean="0"/>
              <a:t> 0-9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EB2520-EF4B-48A4-87DA-2229217768F4}" type="slidenum">
              <a:rPr lang="nb-NO" smtClean="0"/>
              <a:pPr>
                <a:defRPr/>
              </a:pPr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06675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Eks:</a:t>
            </a:r>
            <a:r>
              <a:rPr lang="nb-NO" baseline="0" dirty="0" smtClean="0"/>
              <a:t> (630,640,650)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EB2520-EF4B-48A4-87DA-2229217768F4}" type="slidenum">
              <a:rPr lang="nb-NO" smtClean="0"/>
              <a:pPr>
                <a:defRPr/>
              </a:pPr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70745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Eksempel fra Marit</a:t>
            </a:r>
            <a:r>
              <a:rPr lang="nb-NO" baseline="0" dirty="0" smtClean="0"/>
              <a:t> Kristine på ‘siste utvei’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EB2520-EF4B-48A4-87DA-2229217768F4}" type="slidenum">
              <a:rPr lang="nb-NO" smtClean="0"/>
              <a:pPr>
                <a:defRPr/>
              </a:pPr>
              <a:t>18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1925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EB2520-EF4B-48A4-87DA-2229217768F4}" type="slidenum">
              <a:rPr lang="nb-NO" smtClean="0"/>
              <a:pPr>
                <a:defRPr/>
              </a:pPr>
              <a:t>21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16080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Hensikten med dette bildet: Vise at i dette tilfellet, står</a:t>
            </a:r>
            <a:r>
              <a:rPr lang="nb-NO" baseline="0" dirty="0" smtClean="0"/>
              <a:t> -04 for Teknisk tegning (…), mens det normalt står for Spesielle emner, mens -08  står for Persongrupper. Resten er identisk med H1.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EB2520-EF4B-48A4-87DA-2229217768F4}" type="slidenum">
              <a:rPr lang="nb-NO" smtClean="0"/>
              <a:pPr>
                <a:defRPr/>
              </a:pPr>
              <a:t>28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1040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EB2520-EF4B-48A4-87DA-2229217768F4}" type="slidenum">
              <a:rPr lang="nb-NO" smtClean="0"/>
              <a:pPr>
                <a:defRPr/>
              </a:pPr>
              <a:t>29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50506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(kan nevne</a:t>
            </a:r>
            <a:r>
              <a:rPr lang="nb-NO" baseline="0" dirty="0" smtClean="0"/>
              <a:t> at det kan være unntak, men da står det i notefeltet)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EB2520-EF4B-48A4-87DA-2229217768F4}" type="slidenum">
              <a:rPr lang="nb-NO" smtClean="0"/>
              <a:pPr>
                <a:defRPr/>
              </a:pPr>
              <a:t>30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0802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269948" y="2130425"/>
            <a:ext cx="7188252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933502" y="3661561"/>
            <a:ext cx="5838898" cy="1977239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52A36-3C38-4EBB-8D66-DEF2651A93E2}" type="datetimeFigureOut">
              <a:rPr lang="nb-NO" smtClean="0"/>
              <a:t>04.10.2016</a:t>
            </a:fld>
            <a:endParaRPr lang="nb-NO"/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Plassholder for bunntekst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99441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52A36-3C38-4EBB-8D66-DEF2651A93E2}" type="datetimeFigureOut">
              <a:rPr lang="nb-NO" smtClean="0"/>
              <a:t>04.10.2016</a:t>
            </a:fld>
            <a:endParaRPr lang="nb-NO"/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Plassholder for bunntekst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09167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52A36-3C38-4EBB-8D66-DEF2651A93E2}" type="datetimeFigureOut">
              <a:rPr lang="nb-NO" smtClean="0"/>
              <a:t>04.10.2016</a:t>
            </a:fld>
            <a:endParaRPr lang="nb-NO"/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Plassholder for bunntekst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36123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269948" y="2130425"/>
            <a:ext cx="7188252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269948" y="3661561"/>
            <a:ext cx="6502452" cy="1977239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9441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5006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09844" y="3790223"/>
            <a:ext cx="7384868" cy="1362075"/>
          </a:xfrm>
        </p:spPr>
        <p:txBody>
          <a:bodyPr anchor="t">
            <a:normAutofit/>
          </a:bodyPr>
          <a:lstStyle>
            <a:lvl1pPr algn="l">
              <a:defRPr sz="3600" b="1" cap="none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109843" y="2290036"/>
            <a:ext cx="738486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47080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69430" y="1947462"/>
            <a:ext cx="3497928" cy="41787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45596" y="1947462"/>
            <a:ext cx="3941203" cy="41787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57034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69430" y="830638"/>
            <a:ext cx="7617370" cy="1112256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69430" y="2047596"/>
            <a:ext cx="363590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69429" y="2687358"/>
            <a:ext cx="3635903" cy="3624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894129" y="2047596"/>
            <a:ext cx="379267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894129" y="2687358"/>
            <a:ext cx="3792671" cy="36244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69581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4530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07519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9353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208389"/>
            <a:ext cx="3008313" cy="49177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0786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52A36-3C38-4EBB-8D66-DEF2651A93E2}" type="datetimeFigureOut">
              <a:rPr lang="nb-NO" smtClean="0"/>
              <a:t>04.10.2016</a:t>
            </a:fld>
            <a:endParaRPr lang="nb-NO"/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Plassholder for bunntekst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750069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93460" y="5506608"/>
            <a:ext cx="5338206" cy="2740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538867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93460" y="5780699"/>
            <a:ext cx="5338206" cy="4584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97373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91675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61239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269948" y="2130425"/>
            <a:ext cx="7188252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933502" y="3661561"/>
            <a:ext cx="6524698" cy="1977239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94415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50069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933501" y="4406900"/>
            <a:ext cx="6561211" cy="1362075"/>
          </a:xfrm>
        </p:spPr>
        <p:txBody>
          <a:bodyPr anchor="t">
            <a:normAutofit/>
          </a:bodyPr>
          <a:lstStyle>
            <a:lvl1pPr algn="l">
              <a:defRPr sz="3600" b="1" cap="none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933501" y="2906713"/>
            <a:ext cx="656121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470808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69430" y="1947462"/>
            <a:ext cx="3497928" cy="41787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45596" y="1947462"/>
            <a:ext cx="3941203" cy="41787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57034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69430" y="830638"/>
            <a:ext cx="7617370" cy="1112256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69430" y="2047596"/>
            <a:ext cx="363590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69429" y="2687358"/>
            <a:ext cx="3635903" cy="3624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894129" y="2047596"/>
            <a:ext cx="379267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894129" y="2687358"/>
            <a:ext cx="3792671" cy="36244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69581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45300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0751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933501" y="4406900"/>
            <a:ext cx="6561211" cy="1362075"/>
          </a:xfrm>
        </p:spPr>
        <p:txBody>
          <a:bodyPr anchor="t">
            <a:normAutofit/>
          </a:bodyPr>
          <a:lstStyle>
            <a:lvl1pPr algn="l">
              <a:defRPr sz="3600" b="1" cap="none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933501" y="2906713"/>
            <a:ext cx="656121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52A36-3C38-4EBB-8D66-DEF2651A93E2}" type="datetimeFigureOut">
              <a:rPr lang="nb-NO" smtClean="0"/>
              <a:t>04.10.2016</a:t>
            </a:fld>
            <a:endParaRPr lang="nb-NO"/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Plassholder for bunntekst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470808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9353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208389"/>
            <a:ext cx="3008313" cy="49177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07864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940482" y="5060610"/>
            <a:ext cx="5338206" cy="48122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893460" y="0"/>
            <a:ext cx="8250540" cy="506061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940482" y="5541838"/>
            <a:ext cx="533820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97373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91675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61239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269948" y="2130425"/>
            <a:ext cx="7188252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269948" y="3661561"/>
            <a:ext cx="6502452" cy="1977239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445037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345454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none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020749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69430" y="2287547"/>
            <a:ext cx="3497928" cy="38386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45596" y="2287547"/>
            <a:ext cx="3941203" cy="38386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554740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69429" y="2353123"/>
            <a:ext cx="363590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69429" y="2992886"/>
            <a:ext cx="3635903" cy="33189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894128" y="2353123"/>
            <a:ext cx="379267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894129" y="2992886"/>
            <a:ext cx="3792671" cy="33189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31147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2166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69430" y="1947462"/>
            <a:ext cx="3497928" cy="41787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45596" y="1947462"/>
            <a:ext cx="3941203" cy="41787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8" name="Plassholder for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52A36-3C38-4EBB-8D66-DEF2651A93E2}" type="datetimeFigureOut">
              <a:rPr lang="nb-NO" smtClean="0"/>
              <a:t>04.10.2016</a:t>
            </a:fld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4570347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507831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937138"/>
            <a:ext cx="3008313" cy="103640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2973546"/>
            <a:ext cx="3008313" cy="31526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30252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18956" y="5165308"/>
            <a:ext cx="6559732" cy="4323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516530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718956" y="5612042"/>
            <a:ext cx="6559732" cy="5601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748393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 uten tekst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pic>
        <p:nvPicPr>
          <p:cNvPr id="8" name="Bilde 7" descr="NB-logo-no-farge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9865" y="6147687"/>
            <a:ext cx="2023975" cy="487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4839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 uten tekst og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74839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794320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0750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69430" y="830638"/>
            <a:ext cx="7617370" cy="1112256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69430" y="2047596"/>
            <a:ext cx="363590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69429" y="2687358"/>
            <a:ext cx="3635903" cy="3624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894129" y="2047596"/>
            <a:ext cx="379267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894129" y="2687358"/>
            <a:ext cx="3792671" cy="36244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10" name="Plassholder for dato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52A36-3C38-4EBB-8D66-DEF2651A93E2}" type="datetimeFigureOut">
              <a:rPr lang="nb-NO" smtClean="0"/>
              <a:t>04.10.2016</a:t>
            </a:fld>
            <a:endParaRPr lang="nb-NO"/>
          </a:p>
        </p:txBody>
      </p:sp>
      <p:sp>
        <p:nvSpPr>
          <p:cNvPr id="11" name="Plassholder for lysbildenumm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2" name="Plassholder for bunntekst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96958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6" name="Plassholder for dato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52A36-3C38-4EBB-8D66-DEF2651A93E2}" type="datetimeFigureOut">
              <a:rPr lang="nb-NO" smtClean="0"/>
              <a:t>04.10.2016</a:t>
            </a:fld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84530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52A36-3C38-4EBB-8D66-DEF2651A93E2}" type="datetimeFigureOut">
              <a:rPr lang="nb-NO" smtClean="0"/>
              <a:t>04.10.2016</a:t>
            </a:fld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90751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9353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208389"/>
            <a:ext cx="3008313" cy="49177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8" name="Plassholder for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52A36-3C38-4EBB-8D66-DEF2651A93E2}" type="datetimeFigureOut">
              <a:rPr lang="nb-NO" smtClean="0"/>
              <a:t>04.10.2016</a:t>
            </a:fld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90786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940482" y="5060610"/>
            <a:ext cx="5338206" cy="48122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893460" y="0"/>
            <a:ext cx="8250540" cy="506061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940482" y="5541838"/>
            <a:ext cx="533820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8" name="Plassholder for dato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52A36-3C38-4EBB-8D66-DEF2651A93E2}" type="datetimeFigureOut">
              <a:rPr lang="nb-NO" smtClean="0"/>
              <a:t>04.10.2016</a:t>
            </a:fld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39737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640336" y="830638"/>
            <a:ext cx="7046464" cy="1116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640336" y="1947462"/>
            <a:ext cx="7046464" cy="4408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500360" y="6356349"/>
            <a:ext cx="2415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7915492" y="6356350"/>
            <a:ext cx="771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207BBB8-881F-D44B-8B95-ABBE22B3D9B9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1" name="Bilde 10" descr="NB-logo-no-hvit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24846" y="6234349"/>
            <a:ext cx="2023975" cy="487126"/>
          </a:xfrm>
          <a:prstGeom prst="rect">
            <a:avLst/>
          </a:prstGeom>
        </p:spPr>
      </p:pic>
      <p:sp>
        <p:nvSpPr>
          <p:cNvPr id="13" name="Plassholder for dato 12"/>
          <p:cNvSpPr>
            <a:spLocks noGrp="1"/>
          </p:cNvSpPr>
          <p:nvPr>
            <p:ph type="dt" sz="half" idx="2"/>
          </p:nvPr>
        </p:nvSpPr>
        <p:spPr>
          <a:xfrm>
            <a:off x="4243933" y="6356349"/>
            <a:ext cx="12564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52A36-3C38-4EBB-8D66-DEF2651A93E2}" type="datetimeFigureOut">
              <a:rPr lang="nb-NO" smtClean="0"/>
              <a:t>04.10.2016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091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0" r:id="rId1"/>
    <p:sldLayoutId id="2147484231" r:id="rId2"/>
    <p:sldLayoutId id="2147484232" r:id="rId3"/>
    <p:sldLayoutId id="2147484233" r:id="rId4"/>
    <p:sldLayoutId id="2147484234" r:id="rId5"/>
    <p:sldLayoutId id="2147484235" r:id="rId6"/>
    <p:sldLayoutId id="2147484236" r:id="rId7"/>
    <p:sldLayoutId id="2147484237" r:id="rId8"/>
    <p:sldLayoutId id="2147484238" r:id="rId9"/>
    <p:sldLayoutId id="2147484239" r:id="rId10"/>
    <p:sldLayoutId id="2147484240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963261" y="830638"/>
            <a:ext cx="7723539" cy="1116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63261" y="1947462"/>
            <a:ext cx="7723539" cy="4408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963260" y="6356350"/>
            <a:ext cx="12773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46288-C52D-CE47-A83B-266E5B29B0D5}" type="datetimeFigureOut">
              <a:rPr lang="nb-NO" smtClean="0"/>
              <a:pPr/>
              <a:t>04.10.2016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24062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5136229" y="6356349"/>
            <a:ext cx="8387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7" name="Bilde 6" descr="NB-logo-no-hvit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7328" y="6234349"/>
            <a:ext cx="2023975" cy="487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91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2" r:id="rId1"/>
    <p:sldLayoutId id="2147484243" r:id="rId2"/>
    <p:sldLayoutId id="2147484244" r:id="rId3"/>
    <p:sldLayoutId id="2147484245" r:id="rId4"/>
    <p:sldLayoutId id="2147484246" r:id="rId5"/>
    <p:sldLayoutId id="2147484247" r:id="rId6"/>
    <p:sldLayoutId id="2147484248" r:id="rId7"/>
    <p:sldLayoutId id="2147484249" r:id="rId8"/>
    <p:sldLayoutId id="2147484250" r:id="rId9"/>
    <p:sldLayoutId id="2147484251" r:id="rId10"/>
    <p:sldLayoutId id="2147484252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069430" y="830638"/>
            <a:ext cx="7617370" cy="1116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933502" y="1947462"/>
            <a:ext cx="6753298" cy="4408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933502" y="6356350"/>
            <a:ext cx="11796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13148" y="635634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008748" y="6356350"/>
            <a:ext cx="5688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7" name="Bilde 6" descr="NB-logo-no-hvit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7328" y="6234349"/>
            <a:ext cx="2023975" cy="487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91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4" r:id="rId1"/>
    <p:sldLayoutId id="2147484255" r:id="rId2"/>
    <p:sldLayoutId id="2147484256" r:id="rId3"/>
    <p:sldLayoutId id="2147484257" r:id="rId4"/>
    <p:sldLayoutId id="2147484258" r:id="rId5"/>
    <p:sldLayoutId id="2147484259" r:id="rId6"/>
    <p:sldLayoutId id="2147484260" r:id="rId7"/>
    <p:sldLayoutId id="2147484261" r:id="rId8"/>
    <p:sldLayoutId id="2147484262" r:id="rId9"/>
    <p:sldLayoutId id="2147484263" r:id="rId10"/>
    <p:sldLayoutId id="2147484264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069430" y="1144547"/>
            <a:ext cx="761737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69430" y="2287546"/>
            <a:ext cx="7617370" cy="4068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3913538" y="6356349"/>
            <a:ext cx="10993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46288-C52D-CE47-A83B-266E5B29B0D5}" type="datetimeFigureOut">
              <a:rPr lang="nb-NO" smtClean="0"/>
              <a:pPr/>
              <a:t>04.10.2016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012912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7908512" y="6356350"/>
            <a:ext cx="7782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10" name="Bilde 9" descr="NB-logo-no-farge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59865" y="6147687"/>
            <a:ext cx="2023975" cy="487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994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6" r:id="rId1"/>
    <p:sldLayoutId id="2147484267" r:id="rId2"/>
    <p:sldLayoutId id="2147484268" r:id="rId3"/>
    <p:sldLayoutId id="2147484269" r:id="rId4"/>
    <p:sldLayoutId id="2147484270" r:id="rId5"/>
    <p:sldLayoutId id="2147484271" r:id="rId6"/>
    <p:sldLayoutId id="2147484272" r:id="rId7"/>
    <p:sldLayoutId id="2147484273" r:id="rId8"/>
    <p:sldLayoutId id="2147484274" r:id="rId9"/>
    <p:sldLayoutId id="2147484275" r:id="rId10"/>
    <p:sldLayoutId id="2147484276" r:id="rId11"/>
    <p:sldLayoutId id="2147484277" r:id="rId12"/>
    <p:sldLayoutId id="2147484278" r:id="rId13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25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tel 1"/>
          <p:cNvSpPr>
            <a:spLocks noGrp="1"/>
          </p:cNvSpPr>
          <p:nvPr>
            <p:ph type="ctrTitle"/>
          </p:nvPr>
        </p:nvSpPr>
        <p:spPr>
          <a:xfrm>
            <a:off x="1295400" y="2636838"/>
            <a:ext cx="6934200" cy="12969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nb-NO" dirty="0" smtClean="0">
                <a:solidFill>
                  <a:schemeClr val="tx1"/>
                </a:solidFill>
              </a:rPr>
              <a:t>0-9 med </a:t>
            </a:r>
            <a:r>
              <a:rPr lang="nb-NO" dirty="0" err="1" smtClean="0">
                <a:solidFill>
                  <a:schemeClr val="tx1"/>
                </a:solidFill>
              </a:rPr>
              <a:t>Dewey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617370" cy="1143000"/>
          </a:xfrm>
        </p:spPr>
        <p:txBody>
          <a:bodyPr>
            <a:normAutofit fontScale="90000"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Kjente problemer med begrenset basis (0-9)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69430" y="1988841"/>
            <a:ext cx="7617370" cy="4104456"/>
          </a:xfrm>
        </p:spPr>
        <p:txBody>
          <a:bodyPr/>
          <a:lstStyle/>
          <a:p>
            <a:r>
              <a:rPr lang="nb-NO" dirty="0" smtClean="0"/>
              <a:t>Falsk overordning (kunstig plassering av fag) 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650919"/>
            <a:ext cx="28956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81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617370" cy="1143000"/>
          </a:xfrm>
        </p:spPr>
        <p:txBody>
          <a:bodyPr>
            <a:normAutofit fontScale="90000"/>
          </a:bodyPr>
          <a:lstStyle/>
          <a:p>
            <a:r>
              <a:rPr lang="nb-NO" dirty="0">
                <a:solidFill>
                  <a:schemeClr val="tx1"/>
                </a:solidFill>
              </a:rPr>
              <a:t>Kjente problemer med begrenset basis (0-9)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69430" y="2060849"/>
            <a:ext cx="7617370" cy="3888432"/>
          </a:xfrm>
        </p:spPr>
        <p:txBody>
          <a:bodyPr/>
          <a:lstStyle/>
          <a:p>
            <a:r>
              <a:rPr lang="nb-NO" dirty="0" smtClean="0"/>
              <a:t>Et emne er en logisk del av et hierarki, men klassifiseres likevel et annet sted</a:t>
            </a:r>
          </a:p>
          <a:p>
            <a:endParaRPr lang="nb-NO" dirty="0" smtClean="0"/>
          </a:p>
          <a:p>
            <a:endParaRPr lang="nb-NO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068960"/>
            <a:ext cx="3695700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305" y="4797152"/>
            <a:ext cx="22860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926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617370" cy="1143000"/>
          </a:xfrm>
        </p:spPr>
        <p:txBody>
          <a:bodyPr>
            <a:normAutofit fontScale="90000"/>
          </a:bodyPr>
          <a:lstStyle/>
          <a:p>
            <a:r>
              <a:rPr lang="nb-NO" dirty="0">
                <a:solidFill>
                  <a:schemeClr val="tx1"/>
                </a:solidFill>
              </a:rPr>
              <a:t>Kjente problemer med begrenset basis (0-9)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971600" y="1988840"/>
            <a:ext cx="7696200" cy="4114800"/>
          </a:xfrm>
        </p:spPr>
        <p:txBody>
          <a:bodyPr/>
          <a:lstStyle/>
          <a:p>
            <a:r>
              <a:rPr lang="nb-NO" dirty="0" smtClean="0"/>
              <a:t>Emner som ikke naturlig hører sammen deler samme overordnede hierarki</a:t>
            </a:r>
          </a:p>
          <a:p>
            <a:endParaRPr lang="nb-NO" dirty="0"/>
          </a:p>
          <a:p>
            <a:endParaRPr lang="nb-NO" dirty="0" smtClean="0"/>
          </a:p>
          <a:p>
            <a:r>
              <a:rPr lang="nb-NO" dirty="0" smtClean="0"/>
              <a:t>Samme nummer dekker både et overordnet emne og et underordnet emne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140968"/>
            <a:ext cx="25622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5229200"/>
            <a:ext cx="30289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299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7386" y="692696"/>
            <a:ext cx="7617370" cy="1143000"/>
          </a:xfrm>
        </p:spPr>
        <p:txBody>
          <a:bodyPr>
            <a:normAutofit fontScale="90000"/>
          </a:bodyPr>
          <a:lstStyle/>
          <a:p>
            <a:r>
              <a:rPr lang="nb-NO" dirty="0">
                <a:solidFill>
                  <a:schemeClr val="tx1"/>
                </a:solidFill>
              </a:rPr>
              <a:t>Kjente problemer med begrenset basis (0-9)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69430" y="1988840"/>
            <a:ext cx="7617370" cy="4367509"/>
          </a:xfrm>
        </p:spPr>
        <p:txBody>
          <a:bodyPr/>
          <a:lstStyle/>
          <a:p>
            <a:r>
              <a:rPr lang="nb-NO" dirty="0" smtClean="0"/>
              <a:t>Emner dekker et intervall (nummerspenn):</a:t>
            </a:r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r>
              <a:rPr lang="nb-NO" dirty="0" smtClean="0"/>
              <a:t>Det er viktig å sjekke noter ved nummerspenn, disse kan ha hierarkisk gjennomslagskraft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996952"/>
            <a:ext cx="3000375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920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617370" cy="1143000"/>
          </a:xfrm>
        </p:spPr>
        <p:txBody>
          <a:bodyPr>
            <a:normAutofit fontScale="90000"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Komponentene i </a:t>
            </a:r>
            <a:r>
              <a:rPr lang="nb-NO" dirty="0" err="1" smtClean="0">
                <a:solidFill>
                  <a:schemeClr val="tx1"/>
                </a:solidFill>
              </a:rPr>
              <a:t>Deweys</a:t>
            </a:r>
            <a:r>
              <a:rPr lang="nb-NO" dirty="0" smtClean="0">
                <a:solidFill>
                  <a:schemeClr val="tx1"/>
                </a:solidFill>
              </a:rPr>
              <a:t> desimalklassifikasjonssystem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69430" y="1916833"/>
            <a:ext cx="7617370" cy="4248472"/>
          </a:xfrm>
        </p:spPr>
        <p:txBody>
          <a:bodyPr>
            <a:normAutofit/>
          </a:bodyPr>
          <a:lstStyle/>
          <a:p>
            <a:r>
              <a:rPr lang="nb-NO" dirty="0" err="1" smtClean="0"/>
              <a:t>Hovedtabeller</a:t>
            </a:r>
            <a:r>
              <a:rPr lang="nb-NO" dirty="0" smtClean="0"/>
              <a:t> (000-999)</a:t>
            </a:r>
          </a:p>
          <a:p>
            <a:r>
              <a:rPr lang="nb-NO" dirty="0" smtClean="0"/>
              <a:t>Hjelpetabeller (legges til ved behov/når instruks gis):</a:t>
            </a:r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r>
              <a:rPr lang="nb-NO" dirty="0" smtClean="0"/>
              <a:t>Manual</a:t>
            </a:r>
          </a:p>
          <a:p>
            <a:r>
              <a:rPr lang="nb-NO" dirty="0" smtClean="0"/>
              <a:t>Register + andre vokabular (</a:t>
            </a:r>
            <a:r>
              <a:rPr lang="nb-NO" dirty="0" err="1" smtClean="0"/>
              <a:t>webDewey</a:t>
            </a:r>
            <a:r>
              <a:rPr lang="nb-NO" dirty="0" smtClean="0"/>
              <a:t>)</a:t>
            </a:r>
          </a:p>
          <a:p>
            <a:endParaRPr lang="nb-NO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573016"/>
            <a:ext cx="567690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8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/>
                </a:solidFill>
              </a:rPr>
              <a:t>Hvordan klassifisere etter DDK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dirty="0" smtClean="0"/>
              <a:t>Bestem emne for dokumentet (handler om hva?)</a:t>
            </a:r>
          </a:p>
          <a:p>
            <a:r>
              <a:rPr lang="nb-NO" dirty="0" smtClean="0"/>
              <a:t>Hvilket faglige aspekt ved emnet diskuteres?</a:t>
            </a:r>
          </a:p>
          <a:p>
            <a:pPr marL="0" indent="0">
              <a:buNone/>
            </a:pPr>
            <a:r>
              <a:rPr lang="nb-NO" dirty="0" smtClean="0"/>
              <a:t>    (hvordan dyrke kaffe, tilberede kaffe …)</a:t>
            </a:r>
          </a:p>
          <a:p>
            <a:r>
              <a:rPr lang="nb-NO" dirty="0" smtClean="0"/>
              <a:t>Klassifiser etter hva hensikten med verket er snarere enn hvilken fagbakgrunn forfatter har</a:t>
            </a:r>
          </a:p>
          <a:p>
            <a:r>
              <a:rPr lang="nb-NO" dirty="0" smtClean="0"/>
              <a:t>Dersom registeret viser deg til et sted i tabellen, følg hierarkiet og let opp noter før du bestemmer deg. Bruk aldri registeret alene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0937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Om dokumentet handler om to emner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Et emnes innflytelse på et annet klassifiseres med det som blir influert (KrFs innflytelse på alkohollovgivning, med jus-aspektet)</a:t>
            </a:r>
          </a:p>
          <a:p>
            <a:r>
              <a:rPr lang="nb-NO" dirty="0" smtClean="0"/>
              <a:t>Hvis et dokument handler om to, separate emner</a:t>
            </a:r>
            <a:r>
              <a:rPr lang="nb-NO" dirty="0"/>
              <a:t> </a:t>
            </a:r>
            <a:r>
              <a:rPr lang="nb-NO" dirty="0" smtClean="0"/>
              <a:t>og ett av dem er særlig vektlagt, klassifiseres det med det dominerende emnet</a:t>
            </a:r>
            <a:r>
              <a:rPr lang="nb-NO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87081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617370" cy="1143000"/>
          </a:xfrm>
        </p:spPr>
        <p:txBody>
          <a:bodyPr>
            <a:normAutofit fontScale="90000"/>
          </a:bodyPr>
          <a:lstStyle/>
          <a:p>
            <a:r>
              <a:rPr lang="nb-NO" dirty="0">
                <a:solidFill>
                  <a:schemeClr val="tx1"/>
                </a:solidFill>
              </a:rPr>
              <a:t>Om dokumentet handler om to emner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69430" y="1988841"/>
            <a:ext cx="7617370" cy="3960440"/>
          </a:xfrm>
        </p:spPr>
        <p:txBody>
          <a:bodyPr/>
          <a:lstStyle/>
          <a:p>
            <a:r>
              <a:rPr lang="nb-NO" dirty="0"/>
              <a:t>Hvis et emne handler om to, separate emner og ingen av emnene </a:t>
            </a:r>
            <a:r>
              <a:rPr lang="nb-NO" dirty="0" smtClean="0"/>
              <a:t>dominerer</a:t>
            </a:r>
            <a:r>
              <a:rPr lang="nb-NO" dirty="0"/>
              <a:t>, </a:t>
            </a:r>
            <a:r>
              <a:rPr lang="nb-NO" dirty="0" smtClean="0"/>
              <a:t>klassifiser </a:t>
            </a:r>
            <a:r>
              <a:rPr lang="nb-NO" dirty="0"/>
              <a:t>med det nummeret som kommer først i tabellen (</a:t>
            </a:r>
            <a:r>
              <a:rPr lang="nb-NO" dirty="0" err="1"/>
              <a:t>metaetikk</a:t>
            </a:r>
            <a:r>
              <a:rPr lang="nb-NO" dirty="0"/>
              <a:t> (170.42) og </a:t>
            </a:r>
            <a:r>
              <a:rPr lang="nb-NO" dirty="0" smtClean="0"/>
              <a:t>normativ </a:t>
            </a:r>
            <a:r>
              <a:rPr lang="nb-NO" dirty="0"/>
              <a:t>etikk (170.44) i </a:t>
            </a:r>
            <a:r>
              <a:rPr lang="nb-NO" dirty="0" smtClean="0"/>
              <a:t>170.42)</a:t>
            </a:r>
          </a:p>
          <a:p>
            <a:r>
              <a:rPr lang="nb-NO" dirty="0" smtClean="0"/>
              <a:t>NB! Finnes unntak:</a:t>
            </a:r>
          </a:p>
          <a:p>
            <a:pPr marL="0" indent="0">
              <a:buNone/>
            </a:pPr>
            <a:r>
              <a:rPr lang="nb-NO" dirty="0" smtClean="0"/>
              <a:t> </a:t>
            </a: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941168"/>
            <a:ext cx="7181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239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>
                <a:solidFill>
                  <a:schemeClr val="tx1"/>
                </a:solidFill>
              </a:rPr>
              <a:t>Om dokumentet handler om </a:t>
            </a:r>
            <a:r>
              <a:rPr lang="nb-NO" dirty="0" smtClean="0">
                <a:solidFill>
                  <a:schemeClr val="tx1"/>
                </a:solidFill>
              </a:rPr>
              <a:t>tre eller flere </a:t>
            </a:r>
            <a:r>
              <a:rPr lang="nb-NO" dirty="0">
                <a:solidFill>
                  <a:schemeClr val="tx1"/>
                </a:solidFill>
              </a:rPr>
              <a:t>emner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Gå til nærmeste overordnede emne (Sverige (948.5), Norge (948.1) og Danmark (948.9) til  948 med klassebetegnelse Skandinavia og Finland)</a:t>
            </a:r>
          </a:p>
          <a:p>
            <a:r>
              <a:rPr lang="nb-NO" dirty="0" smtClean="0"/>
              <a:t>Siste utvei: Velg et nummer med sifre 1-9 framfor et nummer med 0 (som ikke er meningsbærende)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1995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Hvis et emne har mange aspekter </a:t>
            </a:r>
            <a:r>
              <a:rPr lang="nb-NO" dirty="0" smtClean="0"/>
              <a:t>…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.. kan det være vanskelig å velge aspekt (fasett). Noen steder får vi hjelp i tabellen</a:t>
            </a:r>
            <a:endParaRPr lang="nb-NO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460422"/>
            <a:ext cx="75819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015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/>
                </a:solidFill>
              </a:rPr>
              <a:t>Oversikt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Deweys</a:t>
            </a:r>
            <a:r>
              <a:rPr lang="nb-NO" dirty="0" smtClean="0"/>
              <a:t> desimalklassifikasjon – grunnleggende struktur</a:t>
            </a:r>
          </a:p>
          <a:p>
            <a:r>
              <a:rPr lang="nb-NO" dirty="0" smtClean="0"/>
              <a:t>Hvordan klassifisere etter DDK</a:t>
            </a:r>
          </a:p>
          <a:p>
            <a:r>
              <a:rPr lang="nb-NO" dirty="0" smtClean="0"/>
              <a:t>Funksjoner og prinsipper i hovedtabellene og hjelpetabellene </a:t>
            </a:r>
          </a:p>
          <a:p>
            <a:endParaRPr lang="nb-NO" dirty="0" smtClean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5147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I verste fall, bruk følgende rangering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Ting (i vid forstand)</a:t>
            </a:r>
          </a:p>
          <a:p>
            <a:r>
              <a:rPr lang="nb-NO" dirty="0" smtClean="0"/>
              <a:t>Deler av ting</a:t>
            </a:r>
          </a:p>
          <a:p>
            <a:r>
              <a:rPr lang="nb-NO" dirty="0" smtClean="0"/>
              <a:t>Materiale</a:t>
            </a:r>
          </a:p>
          <a:p>
            <a:r>
              <a:rPr lang="nb-NO" dirty="0" smtClean="0"/>
              <a:t>Egenskaper</a:t>
            </a:r>
          </a:p>
          <a:p>
            <a:r>
              <a:rPr lang="nb-NO" dirty="0" smtClean="0"/>
              <a:t>Prosesser</a:t>
            </a:r>
          </a:p>
          <a:p>
            <a:r>
              <a:rPr lang="nb-NO" dirty="0" smtClean="0"/>
              <a:t>Operasjoner</a:t>
            </a:r>
          </a:p>
          <a:p>
            <a:r>
              <a:rPr lang="nb-NO" dirty="0" smtClean="0"/>
              <a:t>Instrumenter/hjelpemidler</a:t>
            </a:r>
          </a:p>
        </p:txBody>
      </p:sp>
    </p:spTree>
    <p:extLst>
      <p:ext uri="{BB962C8B-B14F-4D97-AF65-F5344CB8AC3E}">
        <p14:creationId xmlns:p14="http://schemas.microsoft.com/office/powerpoint/2010/main" val="410702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617370" cy="1143000"/>
          </a:xfrm>
        </p:spPr>
        <p:txBody>
          <a:bodyPr/>
          <a:lstStyle/>
          <a:p>
            <a:r>
              <a:rPr lang="nb-NO" dirty="0" smtClean="0">
                <a:solidFill>
                  <a:schemeClr val="tx1"/>
                </a:solidFill>
              </a:rPr>
              <a:t>Oversiktsverk og tverrfaglige verk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69430" y="1916833"/>
            <a:ext cx="7617370" cy="4320480"/>
          </a:xfrm>
        </p:spPr>
        <p:txBody>
          <a:bodyPr/>
          <a:lstStyle/>
          <a:p>
            <a:r>
              <a:rPr lang="nb-NO" dirty="0" smtClean="0"/>
              <a:t>Oversiktsverk dekker mange emner innen ett og samme fag</a:t>
            </a:r>
          </a:p>
          <a:p>
            <a:pPr marL="0" indent="0">
              <a:buNone/>
            </a:pPr>
            <a:r>
              <a:rPr lang="nb-NO" dirty="0" smtClean="0"/>
              <a:t>    Under 740 Grafiske kunstarter:</a:t>
            </a:r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Tverrfaglige verk: dokumentet behandler et emne ut fra flere faglige perspektiv</a:t>
            </a:r>
          </a:p>
          <a:p>
            <a:pPr marL="0" indent="0">
              <a:buNone/>
            </a:pPr>
            <a:r>
              <a:rPr lang="nb-NO" dirty="0" smtClean="0"/>
              <a:t>    Under 590 Dyr: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501008"/>
            <a:ext cx="52673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5589240"/>
            <a:ext cx="28765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214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617370" cy="1143000"/>
          </a:xfrm>
        </p:spPr>
        <p:txBody>
          <a:bodyPr/>
          <a:lstStyle/>
          <a:p>
            <a:r>
              <a:rPr lang="nb-NO" dirty="0" smtClean="0">
                <a:solidFill>
                  <a:schemeClr val="tx1"/>
                </a:solidFill>
              </a:rPr>
              <a:t>Nummerbygging – ulike typer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69430" y="1844825"/>
            <a:ext cx="7617370" cy="4320480"/>
          </a:xfrm>
        </p:spPr>
        <p:txBody>
          <a:bodyPr/>
          <a:lstStyle/>
          <a:p>
            <a:r>
              <a:rPr lang="nb-NO" dirty="0" smtClean="0"/>
              <a:t>Nummerbygging består i å legge til numre fra andre steder i hovedtabellen eller fra hjelpetabellene</a:t>
            </a:r>
          </a:p>
          <a:p>
            <a:r>
              <a:rPr lang="nb-NO" dirty="0" smtClean="0"/>
              <a:t>Utgangspunktet er basisnummer (kan bestå av ulike antall sifre)</a:t>
            </a:r>
          </a:p>
          <a:p>
            <a:pPr marL="0" indent="0">
              <a:buNone/>
            </a:pPr>
            <a:r>
              <a:rPr lang="nb-NO" dirty="0" smtClean="0"/>
              <a:t>    Under 016 Bibliografier </a:t>
            </a:r>
            <a:r>
              <a:rPr lang="nb-NO" dirty="0"/>
              <a:t>og kataloger </a:t>
            </a:r>
            <a:r>
              <a:rPr lang="nb-NO" dirty="0" smtClean="0"/>
              <a:t>over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</a:t>
            </a:r>
            <a:r>
              <a:rPr lang="nb-NO" dirty="0"/>
              <a:t>verker om bestemte fag eller emner: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155" y="5517232"/>
            <a:ext cx="58578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157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olidFill>
                  <a:schemeClr val="tx1"/>
                </a:solidFill>
              </a:rPr>
              <a:t>Nummerbygging – ulike typer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Under 616.97/ *</a:t>
            </a:r>
            <a:r>
              <a:rPr lang="nb-NO" dirty="0"/>
              <a:t>Sykdommer i </a:t>
            </a:r>
            <a:r>
              <a:rPr lang="nb-NO" dirty="0" smtClean="0"/>
              <a:t>immunsystemet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Under 896/ Afrikanske </a:t>
            </a:r>
            <a:r>
              <a:rPr lang="nb-NO" dirty="0"/>
              <a:t>språks </a:t>
            </a:r>
            <a:r>
              <a:rPr lang="nb-NO" dirty="0" smtClean="0"/>
              <a:t>litteraturer</a:t>
            </a:r>
          </a:p>
          <a:p>
            <a:pPr marL="0" indent="0">
              <a:buNone/>
            </a:pPr>
            <a:endParaRPr lang="nb-NO" dirty="0" smtClean="0"/>
          </a:p>
          <a:p>
            <a:pPr>
              <a:buNone/>
            </a:pPr>
            <a:r>
              <a:rPr lang="nb-NO" dirty="0" smtClean="0"/>
              <a:t>Under 569</a:t>
            </a:r>
            <a:r>
              <a:rPr lang="nb-NO" dirty="0"/>
              <a:t>/.</a:t>
            </a:r>
            <a:r>
              <a:rPr lang="nb-NO" dirty="0" smtClean="0"/>
              <a:t>7Carnivora </a:t>
            </a:r>
            <a:r>
              <a:rPr lang="nb-NO" dirty="0"/>
              <a:t>(rovpattedyr)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047628"/>
            <a:ext cx="29622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953" y="4054229"/>
            <a:ext cx="70008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729" y="5132918"/>
            <a:ext cx="58007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499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617370" cy="1143000"/>
          </a:xfrm>
        </p:spPr>
        <p:txBody>
          <a:bodyPr/>
          <a:lstStyle/>
          <a:p>
            <a:r>
              <a:rPr lang="nb-NO" dirty="0" smtClean="0">
                <a:solidFill>
                  <a:schemeClr val="tx1"/>
                </a:solidFill>
              </a:rPr>
              <a:t>Nummerbygging - fasetter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69430" y="1988841"/>
            <a:ext cx="7617370" cy="3960440"/>
          </a:xfrm>
        </p:spPr>
        <p:txBody>
          <a:bodyPr/>
          <a:lstStyle/>
          <a:p>
            <a:r>
              <a:rPr lang="nb-NO" dirty="0" smtClean="0"/>
              <a:t>I noen deler av tabellen brukes 0 eller 1 for å bygge v.h.a. fasetter</a:t>
            </a:r>
          </a:p>
          <a:p>
            <a:pPr>
              <a:buNone/>
            </a:pPr>
            <a:r>
              <a:rPr lang="nb-NO" dirty="0" smtClean="0"/>
              <a:t>   Under 592-599 </a:t>
            </a:r>
            <a:r>
              <a:rPr lang="nb-NO" dirty="0"/>
              <a:t>Bestemte taksonomiske </a:t>
            </a:r>
            <a:r>
              <a:rPr lang="nb-NO" dirty="0" smtClean="0"/>
              <a:t>dyregrupper</a:t>
            </a:r>
            <a:endParaRPr lang="nb-NO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4005064"/>
            <a:ext cx="65722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2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14438" y="548680"/>
            <a:ext cx="7617370" cy="1143000"/>
          </a:xfrm>
        </p:spPr>
        <p:txBody>
          <a:bodyPr/>
          <a:lstStyle/>
          <a:p>
            <a:r>
              <a:rPr lang="nb-NO" dirty="0" smtClean="0">
                <a:solidFill>
                  <a:schemeClr val="tx1"/>
                </a:solidFill>
              </a:rPr>
              <a:t>Nummerbygging – Hjelpetabell 1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981490" y="1628800"/>
            <a:ext cx="7617370" cy="4392488"/>
          </a:xfrm>
        </p:spPr>
        <p:txBody>
          <a:bodyPr>
            <a:normAutofit/>
          </a:bodyPr>
          <a:lstStyle/>
          <a:p>
            <a:r>
              <a:rPr lang="nb-NO" dirty="0" smtClean="0"/>
              <a:t>Hjelpetabell 1 uttrykker bl.a. ytre form (for eksempel tidsskrift) eller indre form (for eksempel historisk framstilling)</a:t>
            </a:r>
          </a:p>
          <a:p>
            <a:endParaRPr lang="nb-NO" dirty="0"/>
          </a:p>
          <a:p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r>
              <a:rPr lang="nb-NO" dirty="0" smtClean="0"/>
              <a:t>Kan i prinsippet føyes til alle numre i hovedtabellen</a:t>
            </a:r>
            <a:endParaRPr lang="nb-NO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0700" y="3068960"/>
            <a:ext cx="341947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506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617370" cy="1143000"/>
          </a:xfrm>
        </p:spPr>
        <p:txBody>
          <a:bodyPr/>
          <a:lstStyle/>
          <a:p>
            <a:r>
              <a:rPr lang="nb-NO" dirty="0" smtClean="0">
                <a:solidFill>
                  <a:schemeClr val="tx1"/>
                </a:solidFill>
              </a:rPr>
              <a:t>Nummerbygging – Hjelpetabell 1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43608" y="1772816"/>
            <a:ext cx="7617370" cy="4068803"/>
          </a:xfrm>
        </p:spPr>
        <p:txBody>
          <a:bodyPr/>
          <a:lstStyle/>
          <a:p>
            <a:r>
              <a:rPr lang="nb-NO" dirty="0" smtClean="0"/>
              <a:t>Kan ikke legges til emner nevnt i "inkluderer-note" (fordi slike emner antageligvis vil få et mer detaljert nummer senere)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Under 069</a:t>
            </a:r>
            <a:r>
              <a:rPr lang="nb-NO" dirty="0"/>
              <a:t>/.</a:t>
            </a:r>
            <a:r>
              <a:rPr lang="nb-NO" dirty="0" smtClean="0"/>
              <a:t>15 Omvisninger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Forelesninger for eldre i museer = 069.15,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</a:t>
            </a:r>
            <a:r>
              <a:rPr lang="nb-NO" b="1" dirty="0" smtClean="0"/>
              <a:t>ikke</a:t>
            </a:r>
            <a:r>
              <a:rPr lang="nb-NO" dirty="0" smtClean="0"/>
              <a:t> 069.150846 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221088"/>
            <a:ext cx="25622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748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88768" y="692696"/>
            <a:ext cx="7617370" cy="1143000"/>
          </a:xfrm>
        </p:spPr>
        <p:txBody>
          <a:bodyPr/>
          <a:lstStyle/>
          <a:p>
            <a:r>
              <a:rPr lang="nb-NO" dirty="0">
                <a:solidFill>
                  <a:schemeClr val="tx1"/>
                </a:solidFill>
              </a:rPr>
              <a:t>Nummerbygging – Hjelpetabell 1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88768" y="1916832"/>
            <a:ext cx="7617370" cy="4068803"/>
          </a:xfrm>
        </p:spPr>
        <p:txBody>
          <a:bodyPr/>
          <a:lstStyle/>
          <a:p>
            <a:r>
              <a:rPr lang="nb-NO" dirty="0" smtClean="0"/>
              <a:t>Kan bare legge til numre fra hjelpetabell 1 hvis emnet utgjør mesteparten av klassebetegnelsen </a:t>
            </a:r>
          </a:p>
          <a:p>
            <a:pPr marL="0" indent="0">
              <a:buNone/>
            </a:pPr>
            <a:r>
              <a:rPr lang="nb-NO" dirty="0" smtClean="0"/>
              <a:t>    Det er mye hjelp å få i tabellene: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Under 631.8 Gjødsel</a:t>
            </a:r>
            <a:r>
              <a:rPr lang="nb-NO" dirty="0"/>
              <a:t>, jordforbedringsstoffer, </a:t>
            </a:r>
            <a:endParaRPr lang="nb-NO" dirty="0" smtClean="0"/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vekstregulatorer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     Vekstregulatorer alene kan ikke deles videre</a:t>
            </a:r>
            <a:endParaRPr lang="nb-NO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791" y="5112155"/>
            <a:ext cx="67913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972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/>
                </a:solidFill>
              </a:rPr>
              <a:t>Hjelpetabell 1 i selve tabellen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Betyr noe avvik i forhold til H-1: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064" y="2924944"/>
            <a:ext cx="413385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875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Antall nuller ved bruk av H-1 kan variere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</a:t>
            </a:r>
          </a:p>
          <a:p>
            <a:pPr marL="0" indent="0">
              <a:buNone/>
            </a:pPr>
            <a:r>
              <a:rPr lang="nb-NO" dirty="0" smtClean="0"/>
              <a:t>610.1 Medisin – Filosofi</a:t>
            </a:r>
          </a:p>
          <a:p>
            <a:pPr marL="0" indent="0">
              <a:buNone/>
            </a:pPr>
            <a:r>
              <a:rPr lang="nb-NO" dirty="0" smtClean="0"/>
              <a:t>620.001 Teknikk – Filosofi</a:t>
            </a:r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Antall nuller framkommer gjennom noter eller selve </a:t>
            </a:r>
            <a:r>
              <a:rPr lang="nb-NO" dirty="0" err="1" smtClean="0"/>
              <a:t>hovedtabellen</a:t>
            </a:r>
            <a:r>
              <a:rPr lang="nb-NO" dirty="0" smtClean="0"/>
              <a:t>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0771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Først: hensikten med klassifikasjon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Et klassifikasjonsskjema gir oss mulighet for å ordne dokumenter i tråd med den kunnskap vi besitter</a:t>
            </a:r>
          </a:p>
          <a:p>
            <a:r>
              <a:rPr lang="nb-NO" dirty="0" smtClean="0"/>
              <a:t>Et klassifikasjonsskjema gir oss mulighet til å gjenfinne dokumenter (i databaser e.l., på hylla)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8603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696200" cy="1008112"/>
          </a:xfrm>
        </p:spPr>
        <p:txBody>
          <a:bodyPr/>
          <a:lstStyle/>
          <a:p>
            <a:r>
              <a:rPr lang="nb-NO" dirty="0" smtClean="0">
                <a:solidFill>
                  <a:schemeClr val="tx1"/>
                </a:solidFill>
              </a:rPr>
              <a:t>Nummerbygging – Hjelpetabell 1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971600" y="1628800"/>
            <a:ext cx="7696200" cy="4114800"/>
          </a:xfrm>
        </p:spPr>
        <p:txBody>
          <a:bodyPr/>
          <a:lstStyle/>
          <a:p>
            <a:r>
              <a:rPr lang="nb-NO" dirty="0" smtClean="0"/>
              <a:t>Kan bare brukes en gang, derfor preferansetabell for å velge hvilken karakteristikk som kan legges til</a:t>
            </a:r>
          </a:p>
          <a:p>
            <a:endParaRPr lang="nb-NO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952750"/>
            <a:ext cx="3905250" cy="3356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206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90600" y="620688"/>
            <a:ext cx="7696200" cy="1152128"/>
          </a:xfrm>
        </p:spPr>
        <p:txBody>
          <a:bodyPr>
            <a:normAutofit fontScale="90000"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Nummerbygging – Øvrige hjelpetabeller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Kan gjøres via hjelpetabell 1</a:t>
            </a:r>
          </a:p>
          <a:p>
            <a:pPr marL="0" indent="0">
              <a:buNone/>
            </a:pPr>
            <a:endParaRPr lang="nb-NO" dirty="0"/>
          </a:p>
          <a:p>
            <a:pPr marL="0" indent="0"/>
            <a:r>
              <a:rPr lang="nb-NO" dirty="0" smtClean="0"/>
              <a:t>  Kan gjøres dersom man får spesiell instruks: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</a:t>
            </a:r>
            <a:endParaRPr lang="nb-NO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068960"/>
            <a:ext cx="580072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88" y="3867493"/>
            <a:ext cx="61436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506" y="4221088"/>
            <a:ext cx="603885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88" y="4557886"/>
            <a:ext cx="7077075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513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69430" y="620689"/>
            <a:ext cx="7617370" cy="1080120"/>
          </a:xfrm>
        </p:spPr>
        <p:txBody>
          <a:bodyPr>
            <a:normAutofit fontScale="90000"/>
          </a:bodyPr>
          <a:lstStyle/>
          <a:p>
            <a:r>
              <a:rPr lang="nb-NO" dirty="0" smtClean="0">
                <a:solidFill>
                  <a:schemeClr val="tx1"/>
                </a:solidFill>
              </a:rPr>
              <a:t>Nummerbygging – Spesielle hjelpetabeller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69430" y="1844824"/>
            <a:ext cx="7617370" cy="4511525"/>
          </a:xfrm>
        </p:spPr>
        <p:txBody>
          <a:bodyPr/>
          <a:lstStyle/>
          <a:p>
            <a:r>
              <a:rPr lang="nb-NO" dirty="0" smtClean="0"/>
              <a:t>Spesielle hjelpetabeller finnes i </a:t>
            </a:r>
            <a:r>
              <a:rPr lang="nb-NO" dirty="0" err="1" smtClean="0"/>
              <a:t>hovedtabellene</a:t>
            </a:r>
            <a:r>
              <a:rPr lang="nb-NO" dirty="0" smtClean="0"/>
              <a:t>: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2852936"/>
            <a:ext cx="8772525" cy="5976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963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/>
                </a:solidFill>
              </a:rPr>
              <a:t>DDK - Grunnleggende struktur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Til grunn for klassifikasjonssystem ligger </a:t>
            </a:r>
            <a:r>
              <a:rPr lang="nb-NO" b="1" dirty="0" smtClean="0"/>
              <a:t>basis</a:t>
            </a:r>
            <a:r>
              <a:rPr lang="nb-NO" dirty="0" smtClean="0"/>
              <a:t> som angir det tallsystem, bokstavsystem og/eller sett med symboler</a:t>
            </a:r>
          </a:p>
          <a:p>
            <a:r>
              <a:rPr lang="nb-NO" dirty="0" smtClean="0"/>
              <a:t>Basis for </a:t>
            </a:r>
            <a:r>
              <a:rPr lang="nb-NO" dirty="0" err="1" smtClean="0"/>
              <a:t>Deweys</a:t>
            </a:r>
            <a:r>
              <a:rPr lang="nb-NO" dirty="0" smtClean="0"/>
              <a:t> desimalklassifikasjonssystem er arabiske tall (0-9). Dette kalles ofte titallssystemet eller </a:t>
            </a:r>
            <a:r>
              <a:rPr lang="nb-NO" i="1" dirty="0" smtClean="0"/>
              <a:t>Det </a:t>
            </a:r>
            <a:r>
              <a:rPr lang="nb-NO" i="1" dirty="0"/>
              <a:t>desimale tallsystemet</a:t>
            </a: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144539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/>
                </a:solidFill>
              </a:rPr>
              <a:t>DDK- grunnleggende struktur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Hvordan basis brukes og sammenkobles kalles </a:t>
            </a:r>
            <a:r>
              <a:rPr lang="nb-NO" b="1" dirty="0" smtClean="0"/>
              <a:t>notasjon</a:t>
            </a:r>
          </a:p>
          <a:p>
            <a:r>
              <a:rPr lang="nb-NO" dirty="0" smtClean="0"/>
              <a:t>Rent numeriske klassesymboler – som i DDK - kalles </a:t>
            </a:r>
            <a:r>
              <a:rPr lang="nb-NO" b="1" dirty="0" smtClean="0"/>
              <a:t>klassenumre</a:t>
            </a:r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1827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617370" cy="1143000"/>
          </a:xfrm>
        </p:spPr>
        <p:txBody>
          <a:bodyPr>
            <a:normAutofit fontScale="90000"/>
          </a:bodyPr>
          <a:lstStyle/>
          <a:p>
            <a:r>
              <a:rPr lang="nb-NO" dirty="0" err="1" smtClean="0">
                <a:solidFill>
                  <a:schemeClr val="tx1"/>
                </a:solidFill>
              </a:rPr>
              <a:t>Deweys</a:t>
            </a:r>
            <a:r>
              <a:rPr lang="nb-NO" dirty="0" smtClean="0">
                <a:solidFill>
                  <a:schemeClr val="tx1"/>
                </a:solidFill>
              </a:rPr>
              <a:t> desimalklassifikasjonssystem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69430" y="1844825"/>
            <a:ext cx="7617370" cy="4104456"/>
          </a:xfrm>
        </p:spPr>
        <p:txBody>
          <a:bodyPr/>
          <a:lstStyle/>
          <a:p>
            <a:r>
              <a:rPr lang="nb-NO" dirty="0" smtClean="0"/>
              <a:t>Er et universelt system (rommer all menneskelig viten)</a:t>
            </a:r>
          </a:p>
          <a:p>
            <a:r>
              <a:rPr lang="nb-NO" dirty="0" smtClean="0"/>
              <a:t>Er et faglig skjema (landbrukslitteratur i 630, medisin i 610)</a:t>
            </a:r>
          </a:p>
          <a:p>
            <a:r>
              <a:rPr lang="nb-NO" dirty="0" smtClean="0"/>
              <a:t>Konsekvens: emner spres med fagene</a:t>
            </a:r>
          </a:p>
          <a:p>
            <a:pPr marL="0" indent="0">
              <a:buNone/>
            </a:pPr>
            <a:endParaRPr lang="nb-NO" dirty="0" smtClean="0"/>
          </a:p>
          <a:p>
            <a:endParaRPr lang="nb-NO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653136"/>
            <a:ext cx="4486275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938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43608" y="242887"/>
            <a:ext cx="7617370" cy="1143000"/>
          </a:xfrm>
        </p:spPr>
        <p:txBody>
          <a:bodyPr/>
          <a:lstStyle/>
          <a:p>
            <a:r>
              <a:rPr lang="nb-NO" dirty="0" smtClean="0">
                <a:solidFill>
                  <a:schemeClr val="tx1"/>
                </a:solidFill>
              </a:rPr>
              <a:t>Ti-</a:t>
            </a:r>
            <a:r>
              <a:rPr lang="nb-NO" dirty="0" err="1" smtClean="0">
                <a:solidFill>
                  <a:schemeClr val="tx1"/>
                </a:solidFill>
              </a:rPr>
              <a:t>tallssystemet</a:t>
            </a:r>
            <a:r>
              <a:rPr lang="nb-NO" dirty="0" smtClean="0">
                <a:solidFill>
                  <a:schemeClr val="tx1"/>
                </a:solidFill>
              </a:rPr>
              <a:t> i praksis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																																				                 </a:t>
            </a:r>
            <a:r>
              <a:rPr lang="nb-NO" sz="1800" dirty="0" smtClean="0">
                <a:latin typeface="+mj-lt"/>
              </a:rPr>
              <a:t>10 underavdelinger</a:t>
            </a:r>
          </a:p>
          <a:p>
            <a:pPr marL="0" indent="0">
              <a:buNone/>
            </a:pPr>
            <a:endParaRPr lang="nb-NO" sz="1800" dirty="0">
              <a:latin typeface="+mj-lt"/>
            </a:endParaRPr>
          </a:p>
          <a:p>
            <a:pPr marL="0" indent="0">
              <a:buNone/>
            </a:pPr>
            <a:endParaRPr lang="nb-NO" sz="1800" dirty="0" smtClean="0">
              <a:latin typeface="+mj-lt"/>
            </a:endParaRPr>
          </a:p>
          <a:p>
            <a:pPr marL="0" indent="0">
              <a:buNone/>
            </a:pPr>
            <a:endParaRPr lang="nb-NO" sz="1800" dirty="0">
              <a:latin typeface="+mj-lt"/>
            </a:endParaRPr>
          </a:p>
          <a:p>
            <a:pPr marL="0" indent="0">
              <a:buNone/>
            </a:pPr>
            <a:r>
              <a:rPr lang="nb-NO" sz="1800" dirty="0" smtClean="0">
                <a:latin typeface="+mj-lt"/>
              </a:rPr>
              <a:t>				</a:t>
            </a:r>
            <a:endParaRPr lang="nb-NO" sz="1800" dirty="0">
              <a:latin typeface="+mj-lt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575" y="1385887"/>
            <a:ext cx="336232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Sylinder 3"/>
          <p:cNvSpPr txBox="1"/>
          <p:nvPr/>
        </p:nvSpPr>
        <p:spPr>
          <a:xfrm>
            <a:off x="4644008" y="1829103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10 hovedklasser</a:t>
            </a:r>
            <a:endParaRPr lang="nb-NO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092" y="2996952"/>
            <a:ext cx="324802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997152"/>
            <a:ext cx="406717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Sylinder 4"/>
          <p:cNvSpPr txBox="1"/>
          <p:nvPr/>
        </p:nvSpPr>
        <p:spPr>
          <a:xfrm>
            <a:off x="1331640" y="5445224"/>
            <a:ext cx="2303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10 seksjoner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80620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617370" cy="1143000"/>
          </a:xfrm>
        </p:spPr>
        <p:txBody>
          <a:bodyPr/>
          <a:lstStyle/>
          <a:p>
            <a:r>
              <a:rPr lang="nb-NO" dirty="0" smtClean="0">
                <a:solidFill>
                  <a:schemeClr val="tx1"/>
                </a:solidFill>
              </a:rPr>
              <a:t>Hierarki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971600" y="1556792"/>
            <a:ext cx="7696200" cy="4402832"/>
          </a:xfrm>
        </p:spPr>
        <p:txBody>
          <a:bodyPr>
            <a:normAutofit/>
          </a:bodyPr>
          <a:lstStyle/>
          <a:p>
            <a:r>
              <a:rPr lang="nb-NO" dirty="0" smtClean="0"/>
              <a:t>Bortsett fra hovedklassene er underinndelingene del av en overordnet inndeling i klassen(e) over.</a:t>
            </a:r>
          </a:p>
          <a:p>
            <a:pPr marL="0" indent="0">
              <a:buNone/>
            </a:pPr>
            <a:r>
              <a:rPr lang="nb-NO" dirty="0" smtClean="0"/>
              <a:t>300 Samfunnsvitenskap</a:t>
            </a:r>
          </a:p>
          <a:p>
            <a:pPr marL="400050" lvl="1" indent="0">
              <a:buNone/>
            </a:pPr>
            <a:r>
              <a:rPr lang="nb-NO" sz="2800" dirty="0" smtClean="0"/>
              <a:t>320 Statsvitenskap</a:t>
            </a:r>
          </a:p>
          <a:p>
            <a:pPr marL="800100" lvl="2" indent="0">
              <a:buNone/>
            </a:pPr>
            <a:r>
              <a:rPr lang="nb-NO" sz="2800" dirty="0" smtClean="0"/>
              <a:t>324 Politiske prosesser</a:t>
            </a:r>
          </a:p>
          <a:p>
            <a:pPr marL="1257300" lvl="3" indent="0">
              <a:buNone/>
            </a:pPr>
            <a:r>
              <a:rPr lang="nb-NO" sz="2800" dirty="0" smtClean="0"/>
              <a:t>324.2 Politiske partier</a:t>
            </a:r>
          </a:p>
          <a:p>
            <a:pPr marL="457200" indent="-457200"/>
            <a:r>
              <a:rPr lang="nb-NO" dirty="0" smtClean="0"/>
              <a:t>Hierarki i struktur, hierarki i notasjon (lengden på klassenummeret)</a:t>
            </a:r>
          </a:p>
          <a:p>
            <a:pPr marL="0" indent="0">
              <a:buNone/>
            </a:pPr>
            <a:endParaRPr lang="nb-NO" sz="3800" dirty="0" smtClean="0"/>
          </a:p>
          <a:p>
            <a:pPr marL="400050" lvl="1" indent="0">
              <a:buNone/>
            </a:pPr>
            <a:endParaRPr lang="nb-NO" sz="3400" dirty="0" smtClean="0"/>
          </a:p>
        </p:txBody>
      </p:sp>
    </p:spTree>
    <p:extLst>
      <p:ext uri="{BB962C8B-B14F-4D97-AF65-F5344CB8AC3E}">
        <p14:creationId xmlns:p14="http://schemas.microsoft.com/office/powerpoint/2010/main" val="99718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617370" cy="1143000"/>
          </a:xfrm>
        </p:spPr>
        <p:txBody>
          <a:bodyPr/>
          <a:lstStyle/>
          <a:p>
            <a:r>
              <a:rPr lang="nb-NO" dirty="0" smtClean="0">
                <a:solidFill>
                  <a:schemeClr val="tx1"/>
                </a:solidFill>
              </a:rPr>
              <a:t>Hierarkisk gjennomslagskraft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69430" y="1700808"/>
            <a:ext cx="7617370" cy="4655541"/>
          </a:xfrm>
        </p:spPr>
        <p:txBody>
          <a:bodyPr>
            <a:normAutofit/>
          </a:bodyPr>
          <a:lstStyle/>
          <a:p>
            <a:r>
              <a:rPr lang="nb-NO" dirty="0" smtClean="0"/>
              <a:t>Dette prinsippet betyr at det kan finnes anvisninger lenger opp i hierarkiet som har betydning for det nummeret vi har kommet fram til</a:t>
            </a:r>
          </a:p>
          <a:p>
            <a:r>
              <a:rPr lang="nb-NO" dirty="0" smtClean="0"/>
              <a:t>Klasse 600:</a:t>
            </a:r>
          </a:p>
          <a:p>
            <a:pPr marL="400050" lvl="1" indent="0">
              <a:buNone/>
            </a:pPr>
            <a:endParaRPr lang="nb-NO" dirty="0" smtClean="0"/>
          </a:p>
          <a:p>
            <a:pPr marL="400050" lvl="1" indent="0">
              <a:buNone/>
            </a:pPr>
            <a:r>
              <a:rPr lang="nb-NO" sz="2400" dirty="0" smtClean="0"/>
              <a:t>Her-noter har hierarkisk gjennomslagskraft (</a:t>
            </a:r>
            <a:r>
              <a:rPr lang="nb-NO" sz="2400" dirty="0"/>
              <a:t>gjelder for alle underavdelinger i klasse </a:t>
            </a:r>
            <a:r>
              <a:rPr lang="nb-NO" sz="2400" dirty="0" smtClean="0"/>
              <a:t>600)</a:t>
            </a:r>
          </a:p>
          <a:p>
            <a:r>
              <a:rPr lang="nb-NO" dirty="0"/>
              <a:t>Følg derfor alltid </a:t>
            </a:r>
            <a:r>
              <a:rPr lang="nb-NO" dirty="0" smtClean="0"/>
              <a:t>hierarkiet – hele veien!</a:t>
            </a:r>
            <a:endParaRPr lang="nb-NO" dirty="0"/>
          </a:p>
          <a:p>
            <a:pPr marL="400050" lvl="1" indent="0">
              <a:buNone/>
            </a:pPr>
            <a:endParaRPr lang="nb-NO" dirty="0" smtClean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005064"/>
            <a:ext cx="12001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58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armgrå 1">
  <a:themeElements>
    <a:clrScheme name="NB">
      <a:dk1>
        <a:sysClr val="windowText" lastClr="000000"/>
      </a:dk1>
      <a:lt1>
        <a:srgbClr val="F3F0ED"/>
      </a:lt1>
      <a:dk2>
        <a:srgbClr val="C4BFB7"/>
      </a:dk2>
      <a:lt2>
        <a:srgbClr val="DCD8D0"/>
      </a:lt2>
      <a:accent1>
        <a:srgbClr val="7B715E"/>
      </a:accent1>
      <a:accent2>
        <a:srgbClr val="A5132A"/>
      </a:accent2>
      <a:accent3>
        <a:srgbClr val="DCDC3E"/>
      </a:accent3>
      <a:accent4>
        <a:srgbClr val="612172"/>
      </a:accent4>
      <a:accent5>
        <a:srgbClr val="DA8A1C"/>
      </a:accent5>
      <a:accent6>
        <a:srgbClr val="EEEC98"/>
      </a:accent6>
      <a:hlink>
        <a:srgbClr val="BD6AD4"/>
      </a:hlink>
      <a:folHlink>
        <a:srgbClr val="ECB66E"/>
      </a:folHlink>
    </a:clrScheme>
    <a:fontScheme name="NB">
      <a:majorFont>
        <a:latin typeface="Century Gothic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Varmgrå 2">
  <a:themeElements>
    <a:clrScheme name="NB">
      <a:dk1>
        <a:sysClr val="windowText" lastClr="000000"/>
      </a:dk1>
      <a:lt1>
        <a:srgbClr val="F3F0ED"/>
      </a:lt1>
      <a:dk2>
        <a:srgbClr val="C4BFB7"/>
      </a:dk2>
      <a:lt2>
        <a:srgbClr val="DCD8D0"/>
      </a:lt2>
      <a:accent1>
        <a:srgbClr val="7B715E"/>
      </a:accent1>
      <a:accent2>
        <a:srgbClr val="A5132A"/>
      </a:accent2>
      <a:accent3>
        <a:srgbClr val="DCDC3E"/>
      </a:accent3>
      <a:accent4>
        <a:srgbClr val="612172"/>
      </a:accent4>
      <a:accent5>
        <a:srgbClr val="DA8A1C"/>
      </a:accent5>
      <a:accent6>
        <a:srgbClr val="EEEC98"/>
      </a:accent6>
      <a:hlink>
        <a:srgbClr val="BD6AD4"/>
      </a:hlink>
      <a:folHlink>
        <a:srgbClr val="ECB66E"/>
      </a:folHlink>
    </a:clrScheme>
    <a:fontScheme name="NB">
      <a:majorFont>
        <a:latin typeface="Century Gothic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Varmgrå 3">
  <a:themeElements>
    <a:clrScheme name="NB">
      <a:dk1>
        <a:sysClr val="windowText" lastClr="000000"/>
      </a:dk1>
      <a:lt1>
        <a:srgbClr val="F3F0ED"/>
      </a:lt1>
      <a:dk2>
        <a:srgbClr val="C4BFB7"/>
      </a:dk2>
      <a:lt2>
        <a:srgbClr val="DCD8D0"/>
      </a:lt2>
      <a:accent1>
        <a:srgbClr val="7B715E"/>
      </a:accent1>
      <a:accent2>
        <a:srgbClr val="A5132A"/>
      </a:accent2>
      <a:accent3>
        <a:srgbClr val="DCDC3E"/>
      </a:accent3>
      <a:accent4>
        <a:srgbClr val="612172"/>
      </a:accent4>
      <a:accent5>
        <a:srgbClr val="DA8A1C"/>
      </a:accent5>
      <a:accent6>
        <a:srgbClr val="EEEC98"/>
      </a:accent6>
      <a:hlink>
        <a:srgbClr val="BD6AD4"/>
      </a:hlink>
      <a:folHlink>
        <a:srgbClr val="ECB66E"/>
      </a:folHlink>
    </a:clrScheme>
    <a:fontScheme name="NB">
      <a:majorFont>
        <a:latin typeface="Century Gothic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Helt hvit med logo">
  <a:themeElements>
    <a:clrScheme name="NB">
      <a:dk1>
        <a:sysClr val="windowText" lastClr="000000"/>
      </a:dk1>
      <a:lt1>
        <a:srgbClr val="FFFFFF"/>
      </a:lt1>
      <a:dk2>
        <a:srgbClr val="C4BFB7"/>
      </a:dk2>
      <a:lt2>
        <a:srgbClr val="DCD8D0"/>
      </a:lt2>
      <a:accent1>
        <a:srgbClr val="7B715E"/>
      </a:accent1>
      <a:accent2>
        <a:srgbClr val="A5132A"/>
      </a:accent2>
      <a:accent3>
        <a:srgbClr val="DCDC3E"/>
      </a:accent3>
      <a:accent4>
        <a:srgbClr val="612172"/>
      </a:accent4>
      <a:accent5>
        <a:srgbClr val="DA8A1C"/>
      </a:accent5>
      <a:accent6>
        <a:srgbClr val="EEEC98"/>
      </a:accent6>
      <a:hlink>
        <a:srgbClr val="BD6AD4"/>
      </a:hlink>
      <a:folHlink>
        <a:srgbClr val="ECB66E"/>
      </a:folHlink>
    </a:clrScheme>
    <a:fontScheme name="NB">
      <a:majorFont>
        <a:latin typeface="Century Gothic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Enkel-PowerPoint-mal</Template>
  <TotalTime>4448</TotalTime>
  <Words>1071</Words>
  <Application>Microsoft Office PowerPoint</Application>
  <PresentationFormat>Skjermfremvisning (4:3)</PresentationFormat>
  <Paragraphs>170</Paragraphs>
  <Slides>32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Lysbildetitler</vt:lpstr>
      </vt:variant>
      <vt:variant>
        <vt:i4>32</vt:i4>
      </vt:variant>
    </vt:vector>
  </HeadingPairs>
  <TitlesOfParts>
    <vt:vector size="36" baseType="lpstr">
      <vt:lpstr>Varmgrå 1</vt:lpstr>
      <vt:lpstr>Varmgrå 2</vt:lpstr>
      <vt:lpstr>Varmgrå 3</vt:lpstr>
      <vt:lpstr>Helt hvit med logo</vt:lpstr>
      <vt:lpstr>0-9 med Dewey  </vt:lpstr>
      <vt:lpstr>Oversikt</vt:lpstr>
      <vt:lpstr>Først: hensikten med klassifikasjon</vt:lpstr>
      <vt:lpstr>DDK - Grunnleggende struktur</vt:lpstr>
      <vt:lpstr>DDK- grunnleggende struktur</vt:lpstr>
      <vt:lpstr>Deweys desimalklassifikasjonssystem</vt:lpstr>
      <vt:lpstr>Ti-tallssystemet i praksis</vt:lpstr>
      <vt:lpstr>Hierarki</vt:lpstr>
      <vt:lpstr>Hierarkisk gjennomslagskraft</vt:lpstr>
      <vt:lpstr>Kjente problemer med begrenset basis (0-9)</vt:lpstr>
      <vt:lpstr>Kjente problemer med begrenset basis (0-9)</vt:lpstr>
      <vt:lpstr>Kjente problemer med begrenset basis (0-9)</vt:lpstr>
      <vt:lpstr>Kjente problemer med begrenset basis (0-9)</vt:lpstr>
      <vt:lpstr>Komponentene i Deweys desimalklassifikasjonssystem</vt:lpstr>
      <vt:lpstr>Hvordan klassifisere etter DDK</vt:lpstr>
      <vt:lpstr>Om dokumentet handler om to emner</vt:lpstr>
      <vt:lpstr>Om dokumentet handler om to emner</vt:lpstr>
      <vt:lpstr>Om dokumentet handler om tre eller flere emner</vt:lpstr>
      <vt:lpstr>Hvis et emne har mange aspekter …</vt:lpstr>
      <vt:lpstr>I verste fall, bruk følgende rangering</vt:lpstr>
      <vt:lpstr>Oversiktsverk og tverrfaglige verk</vt:lpstr>
      <vt:lpstr>Nummerbygging – ulike typer</vt:lpstr>
      <vt:lpstr>Nummerbygging – ulike typer</vt:lpstr>
      <vt:lpstr>Nummerbygging - fasetter</vt:lpstr>
      <vt:lpstr>Nummerbygging – Hjelpetabell 1</vt:lpstr>
      <vt:lpstr>Nummerbygging – Hjelpetabell 1</vt:lpstr>
      <vt:lpstr>Nummerbygging – Hjelpetabell 1</vt:lpstr>
      <vt:lpstr>Hjelpetabell 1 i selve tabellen</vt:lpstr>
      <vt:lpstr>Antall nuller ved bruk av H-1 kan variere</vt:lpstr>
      <vt:lpstr>Nummerbygging – Hjelpetabell 1</vt:lpstr>
      <vt:lpstr>Nummerbygging – Øvrige hjelpetabeller</vt:lpstr>
      <vt:lpstr>Nummerbygging – Spesielle hjelpetabeller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Turid Høiberget Nilsen</dc:creator>
  <cp:lastModifiedBy>Siri Tidemann Andersen</cp:lastModifiedBy>
  <cp:revision>214</cp:revision>
  <cp:lastPrinted>2013-05-12T16:09:18Z</cp:lastPrinted>
  <dcterms:created xsi:type="dcterms:W3CDTF">2012-01-13T14:57:45Z</dcterms:created>
  <dcterms:modified xsi:type="dcterms:W3CDTF">2016-10-04T08:25:10Z</dcterms:modified>
</cp:coreProperties>
</file>