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  <p:sldMasterId id="2147483696" r:id="rId2"/>
    <p:sldMasterId id="2147483720" r:id="rId3"/>
  </p:sldMasterIdLst>
  <p:notesMasterIdLst>
    <p:notesMasterId r:id="rId38"/>
  </p:notesMasterIdLst>
  <p:handoutMasterIdLst>
    <p:handoutMasterId r:id="rId39"/>
  </p:handoutMasterIdLst>
  <p:sldIdLst>
    <p:sldId id="257" r:id="rId4"/>
    <p:sldId id="264" r:id="rId5"/>
    <p:sldId id="265" r:id="rId6"/>
    <p:sldId id="294" r:id="rId7"/>
    <p:sldId id="295" r:id="rId8"/>
    <p:sldId id="266" r:id="rId9"/>
    <p:sldId id="267" r:id="rId10"/>
    <p:sldId id="268" r:id="rId11"/>
    <p:sldId id="296" r:id="rId12"/>
    <p:sldId id="269" r:id="rId13"/>
    <p:sldId id="297" r:id="rId14"/>
    <p:sldId id="298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9" r:id="rId23"/>
    <p:sldId id="289" r:id="rId24"/>
    <p:sldId id="280" r:id="rId25"/>
    <p:sldId id="299" r:id="rId26"/>
    <p:sldId id="282" r:id="rId27"/>
    <p:sldId id="283" r:id="rId28"/>
    <p:sldId id="304" r:id="rId29"/>
    <p:sldId id="301" r:id="rId30"/>
    <p:sldId id="303" r:id="rId31"/>
    <p:sldId id="285" r:id="rId32"/>
    <p:sldId id="302" r:id="rId33"/>
    <p:sldId id="284" r:id="rId34"/>
    <p:sldId id="286" r:id="rId35"/>
    <p:sldId id="287" r:id="rId36"/>
    <p:sldId id="288" r:id="rId37"/>
  </p:sldIdLst>
  <p:sldSz cx="9144000" cy="6858000" type="screen4x3"/>
  <p:notesSz cx="6858000" cy="9926638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D9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4" d="100"/>
          <a:sy n="54" d="100"/>
        </p:scale>
        <p:origin x="-1572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FCB49F-AC50-4D85-829A-B2CC6445F656}" type="datetimeFigureOut">
              <a:rPr lang="nb-NO" smtClean="0"/>
              <a:t>29.11.2016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97D76-29D0-40D2-A35E-014E28FE6DC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37152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7C48AB-11F5-4AB0-BC08-1A51A1D18EF5}" type="datetimeFigureOut">
              <a:rPr lang="nb-NO" smtClean="0"/>
              <a:t>29.11.2016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36242-C540-45BD-A9F2-657DD5727E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537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36242-C540-45BD-A9F2-657DD5727E33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23942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Denne informasjonen</a:t>
            </a:r>
            <a:r>
              <a:rPr lang="nb-NO" baseline="0" dirty="0" smtClean="0"/>
              <a:t> skal vi kunne utnytte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36242-C540-45BD-A9F2-657DD5727E33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050074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36242-C540-45BD-A9F2-657DD5727E33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48528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36242-C540-45BD-A9F2-657DD5727E33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6793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36242-C540-45BD-A9F2-657DD5727E33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444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36242-C540-45BD-A9F2-657DD5727E33}" type="slidenum">
              <a:rPr lang="nb-NO" smtClean="0"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6499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36242-C540-45BD-A9F2-657DD5727E33}" type="slidenum">
              <a:rPr lang="nb-NO" smtClean="0"/>
              <a:t>25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4403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9948" y="2130425"/>
            <a:ext cx="7188252" cy="1470025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69948" y="3661561"/>
            <a:ext cx="6502452" cy="1977239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441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916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6123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9948" y="2130425"/>
            <a:ext cx="7188252" cy="1470025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933502" y="3661561"/>
            <a:ext cx="6524698" cy="1977239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94415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5006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33501" y="4406900"/>
            <a:ext cx="6561211" cy="1362075"/>
          </a:xfrm>
        </p:spPr>
        <p:txBody>
          <a:bodyPr anchor="t">
            <a:normAutofit/>
          </a:bodyPr>
          <a:lstStyle>
            <a:lvl1pPr algn="l">
              <a:defRPr sz="3600" b="1" cap="none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933501" y="2906713"/>
            <a:ext cx="65612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7080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69430" y="1947462"/>
            <a:ext cx="3497928" cy="417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45596" y="1947462"/>
            <a:ext cx="3941203" cy="417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5703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9430" y="830638"/>
            <a:ext cx="7617370" cy="1112256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430" y="2047596"/>
            <a:ext cx="363590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9429" y="2687358"/>
            <a:ext cx="3635903" cy="3624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894129" y="2047596"/>
            <a:ext cx="37926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894129" y="2687358"/>
            <a:ext cx="3792671" cy="36244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69581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45300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7519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353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208389"/>
            <a:ext cx="3008313" cy="49177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786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50069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940482" y="5060610"/>
            <a:ext cx="5338206" cy="48122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893460" y="0"/>
            <a:ext cx="8250540" cy="506061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940482" y="5541838"/>
            <a:ext cx="533820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97373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91675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61239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9948" y="2130425"/>
            <a:ext cx="7188252" cy="1470025"/>
          </a:xfrm>
        </p:spPr>
        <p:txBody>
          <a:bodyPr/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269948" y="3661561"/>
            <a:ext cx="6502452" cy="1977239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redigere undertittelstil i malen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3445037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34545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none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020749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69430" y="2287547"/>
            <a:ext cx="3497928" cy="3838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45596" y="2287547"/>
            <a:ext cx="3941203" cy="38386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755474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429" y="2353123"/>
            <a:ext cx="363590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9429" y="2992886"/>
            <a:ext cx="3635903" cy="33189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894128" y="2353123"/>
            <a:ext cx="37926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894129" y="2992886"/>
            <a:ext cx="3792671" cy="33189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3114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21661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507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09844" y="3790223"/>
            <a:ext cx="7384868" cy="1362075"/>
          </a:xfrm>
        </p:spPr>
        <p:txBody>
          <a:bodyPr anchor="t">
            <a:normAutofit/>
          </a:bodyPr>
          <a:lstStyle>
            <a:lvl1pPr algn="l">
              <a:defRPr sz="3600" b="1" cap="none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09843" y="2290036"/>
            <a:ext cx="738486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70808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937138"/>
            <a:ext cx="3008313" cy="10364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2973546"/>
            <a:ext cx="3008313" cy="31526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30252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18956" y="5165308"/>
            <a:ext cx="6559732" cy="4323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6530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18956" y="5612042"/>
            <a:ext cx="6559732" cy="5601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74839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uten tekst me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pic>
        <p:nvPicPr>
          <p:cNvPr id="8" name="Bilde 7" descr="NB-logo-no-farge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9865" y="6147687"/>
            <a:ext cx="2023975" cy="48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4839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e uten teks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748393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79432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0750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69430" y="1947462"/>
            <a:ext cx="3497928" cy="417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45596" y="1947462"/>
            <a:ext cx="3941203" cy="41787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570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9430" y="830638"/>
            <a:ext cx="7617370" cy="1112256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430" y="2047596"/>
            <a:ext cx="363590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69429" y="2687358"/>
            <a:ext cx="3635903" cy="3624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894129" y="2047596"/>
            <a:ext cx="379267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894129" y="2687358"/>
            <a:ext cx="3792671" cy="362447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6958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453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75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9353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208389"/>
            <a:ext cx="3008313" cy="49177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786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93460" y="5506608"/>
            <a:ext cx="5338206" cy="2740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38867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93460" y="5780699"/>
            <a:ext cx="5338206" cy="4584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dirty="0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9737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963261" y="830638"/>
            <a:ext cx="7723539" cy="111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261" y="1947462"/>
            <a:ext cx="7723539" cy="4408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63260" y="6356350"/>
            <a:ext cx="12773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6288-C52D-CE47-A83B-266E5B29B0D5}" type="datetimeFigureOut">
              <a:rPr lang="nb-NO" smtClean="0"/>
              <a:pPr/>
              <a:t>29.11.2016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24062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136229" y="6356349"/>
            <a:ext cx="8387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 descr="NB-logo-no-hvit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837328" y="6234349"/>
            <a:ext cx="2023975" cy="48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9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69430" y="830638"/>
            <a:ext cx="7617370" cy="11168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933502" y="1947462"/>
            <a:ext cx="6753298" cy="4408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933502" y="6356350"/>
            <a:ext cx="11796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13148" y="635634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008748" y="6356350"/>
            <a:ext cx="5688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7" name="Bilde 6" descr="NB-logo-no-hvit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837328" y="6234349"/>
            <a:ext cx="2023975" cy="48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91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1069430" y="1144547"/>
            <a:ext cx="761737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9430" y="2287546"/>
            <a:ext cx="7617370" cy="4068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913538" y="6356349"/>
            <a:ext cx="10993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46288-C52D-CE47-A83B-266E5B29B0D5}" type="datetimeFigureOut">
              <a:rPr lang="nb-NO" smtClean="0"/>
              <a:pPr/>
              <a:t>29.11.2016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012912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7908512" y="6356350"/>
            <a:ext cx="778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7BBB8-881F-D44B-8B95-ABBE22B3D9B9}" type="slidenum">
              <a:rPr lang="nb-NO" smtClean="0"/>
              <a:pPr/>
              <a:t>‹#›</a:t>
            </a:fld>
            <a:endParaRPr lang="nb-NO"/>
          </a:p>
        </p:txBody>
      </p:sp>
      <p:pic>
        <p:nvPicPr>
          <p:cNvPr id="10" name="Bilde 9" descr="NB-logo-no-farge.png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59865" y="6147687"/>
            <a:ext cx="2023975" cy="48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99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2" r:id="rId10"/>
    <p:sldLayoutId id="2147483733" r:id="rId11"/>
    <p:sldLayoutId id="2147483730" r:id="rId12"/>
    <p:sldLayoutId id="2147483731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Klassifikasjonspraksis og klassifikasjonspolitikk</a:t>
            </a:r>
            <a:endParaRPr lang="nb-NO" dirty="0"/>
          </a:p>
        </p:txBody>
      </p:sp>
      <p:sp>
        <p:nvSpPr>
          <p:cNvPr id="8" name="Undertittel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/>
              <a:t>Ingebjørg Rype</a:t>
            </a:r>
          </a:p>
          <a:p>
            <a:r>
              <a:rPr lang="nb-NO" dirty="0" smtClean="0"/>
              <a:t>Nasjonalbiblioteket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0348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4. Håndtering av endringer i DDK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Nasjonalbiblioteket omklassifiserer ikke sine poster ved endringer i tabellene</a:t>
            </a:r>
          </a:p>
          <a:p>
            <a:r>
              <a:rPr lang="nb-NO" dirty="0" smtClean="0"/>
              <a:t>Viktig med angivelse av utgave – kan forhåpentligvis utnyttes i sluttbrukertjenester etter hvert.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BS-emneord som nøkkel – søk på emneord vil føre til treff på både «gammelt» og «nytt» nummer.</a:t>
            </a:r>
            <a:endParaRPr lang="nb-N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711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4. Håndtering av endringer i DDK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DDK 5: 1900-1999</a:t>
            </a:r>
          </a:p>
          <a:p>
            <a:r>
              <a:rPr lang="nb-NO" dirty="0" smtClean="0"/>
              <a:t>DDK 23:	2000-</a:t>
            </a: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819" y="4109926"/>
            <a:ext cx="7591425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Rett pil 4"/>
          <p:cNvCxnSpPr/>
          <p:nvPr/>
        </p:nvCxnSpPr>
        <p:spPr>
          <a:xfrm flipH="1" flipV="1">
            <a:off x="1212941" y="3168324"/>
            <a:ext cx="4587800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tt pil 5"/>
          <p:cNvCxnSpPr/>
          <p:nvPr/>
        </p:nvCxnSpPr>
        <p:spPr>
          <a:xfrm>
            <a:off x="908142" y="2459112"/>
            <a:ext cx="4654458" cy="21493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881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4. Håndtering av endringer i DDK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Norsk historie på 1900-tallet:</a:t>
            </a:r>
          </a:p>
          <a:p>
            <a:pPr marL="0" indent="0">
              <a:buNone/>
            </a:pPr>
            <a:r>
              <a:rPr lang="nb-NO" dirty="0" smtClean="0"/>
              <a:t>0823 </a:t>
            </a:r>
            <a:r>
              <a:rPr lang="nb-NO" dirty="0"/>
              <a:t>$a948.105 </a:t>
            </a:r>
            <a:r>
              <a:rPr lang="nb-NO" dirty="0">
                <a:solidFill>
                  <a:srgbClr val="FF0000"/>
                </a:solidFill>
              </a:rPr>
              <a:t>$25/nor</a:t>
            </a:r>
          </a:p>
          <a:p>
            <a:pPr marL="0" indent="0">
              <a:buNone/>
            </a:pPr>
            <a:r>
              <a:rPr lang="nb-NO" dirty="0" smtClean="0"/>
              <a:t>0820 </a:t>
            </a:r>
            <a:r>
              <a:rPr lang="nb-NO" dirty="0"/>
              <a:t>$a948.104 </a:t>
            </a:r>
            <a:r>
              <a:rPr lang="nb-NO" dirty="0">
                <a:solidFill>
                  <a:srgbClr val="FF0000"/>
                </a:solidFill>
              </a:rPr>
              <a:t>$223/nor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Norsk historie på 2000-tallet:</a:t>
            </a:r>
          </a:p>
          <a:p>
            <a:pPr marL="0" indent="0">
              <a:buNone/>
            </a:pPr>
            <a:r>
              <a:rPr lang="nb-NO" dirty="0" smtClean="0"/>
              <a:t>0823 </a:t>
            </a:r>
            <a:r>
              <a:rPr lang="nb-NO" dirty="0"/>
              <a:t>$a948.106 </a:t>
            </a:r>
            <a:r>
              <a:rPr lang="nb-NO" dirty="0">
                <a:solidFill>
                  <a:srgbClr val="FF0000"/>
                </a:solidFill>
              </a:rPr>
              <a:t>$25/nor</a:t>
            </a:r>
          </a:p>
          <a:p>
            <a:pPr marL="0" indent="0">
              <a:buNone/>
            </a:pPr>
            <a:r>
              <a:rPr lang="nb-NO" dirty="0" smtClean="0"/>
              <a:t>0820 </a:t>
            </a:r>
            <a:r>
              <a:rPr lang="nb-NO" dirty="0"/>
              <a:t>$a948.105 </a:t>
            </a:r>
            <a:r>
              <a:rPr lang="nb-NO" dirty="0">
                <a:solidFill>
                  <a:srgbClr val="FF0000"/>
                </a:solidFill>
              </a:rPr>
              <a:t>$223/nor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21586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 4. Håndtering av endringer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b="1" dirty="0" smtClean="0"/>
              <a:t>I katalogen: </a:t>
            </a:r>
          </a:p>
          <a:p>
            <a:r>
              <a:rPr lang="nb-NO" dirty="0" smtClean="0"/>
              <a:t>Behov for henvisninger mellom gammelt og nytt nummer hvis biblioteket ikke omklassifiserer.</a:t>
            </a:r>
          </a:p>
          <a:p>
            <a:r>
              <a:rPr lang="nb-NO" dirty="0" smtClean="0"/>
              <a:t>I noen tilfeller har gamle numre fått ny betydning (norsk historie).</a:t>
            </a:r>
          </a:p>
          <a:p>
            <a:r>
              <a:rPr lang="nb-NO" dirty="0" smtClean="0"/>
              <a:t>Velger en å omklassifisere, får en samlet alt innen et fagområde på samme nummer.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3362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4. Håndtering av endringer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b="1" dirty="0" smtClean="0"/>
              <a:t>På hylla:</a:t>
            </a:r>
          </a:p>
          <a:p>
            <a:r>
              <a:rPr lang="nb-NO" dirty="0" smtClean="0"/>
              <a:t>Behov for henvisninger hvis biblioteket ikke omplasserer (</a:t>
            </a:r>
            <a:r>
              <a:rPr lang="nb-NO" dirty="0" err="1" smtClean="0"/>
              <a:t>dvs</a:t>
            </a:r>
            <a:r>
              <a:rPr lang="nb-NO" dirty="0" smtClean="0"/>
              <a:t> beholder gammel hyllesignatur)</a:t>
            </a:r>
          </a:p>
          <a:p>
            <a:r>
              <a:rPr lang="nb-NO" dirty="0" smtClean="0"/>
              <a:t>Omplassering: Får samlet alt innen et fagområde på samme nummer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41857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5. Registrering av forkortelsesangivelse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10107" y="2287546"/>
            <a:ext cx="7617370" cy="4068803"/>
          </a:xfrm>
        </p:spPr>
        <p:txBody>
          <a:bodyPr/>
          <a:lstStyle/>
          <a:p>
            <a:r>
              <a:rPr lang="nb-NO" dirty="0" smtClean="0"/>
              <a:t>Forkortelsesangivelser i </a:t>
            </a:r>
            <a:r>
              <a:rPr lang="nb-NO" dirty="0" err="1" smtClean="0"/>
              <a:t>WebDewey</a:t>
            </a:r>
            <a:r>
              <a:rPr lang="nb-NO" dirty="0" smtClean="0"/>
              <a:t> på </a:t>
            </a:r>
            <a:r>
              <a:rPr lang="nb-NO" dirty="0" err="1" smtClean="0"/>
              <a:t>Abridged</a:t>
            </a:r>
            <a:r>
              <a:rPr lang="nb-NO" dirty="0" smtClean="0"/>
              <a:t> </a:t>
            </a:r>
            <a:r>
              <a:rPr lang="nb-NO" dirty="0" err="1" smtClean="0"/>
              <a:t>Dewey</a:t>
            </a:r>
            <a:r>
              <a:rPr lang="nb-NO" dirty="0" smtClean="0"/>
              <a:t>-nivå</a:t>
            </a:r>
          </a:p>
          <a:p>
            <a:pPr lvl="1"/>
            <a:r>
              <a:rPr lang="nb-NO" dirty="0" smtClean="0"/>
              <a:t>Hvorfor ikke DDK5-nivå? </a:t>
            </a:r>
          </a:p>
          <a:p>
            <a:pPr lvl="1"/>
            <a:r>
              <a:rPr lang="nb-NO" dirty="0" smtClean="0"/>
              <a:t>Hvordan fungerer </a:t>
            </a:r>
            <a:r>
              <a:rPr lang="nb-NO" dirty="0" err="1" smtClean="0"/>
              <a:t>Abridged</a:t>
            </a:r>
            <a:r>
              <a:rPr lang="nb-NO" dirty="0" smtClean="0"/>
              <a:t> </a:t>
            </a:r>
            <a:r>
              <a:rPr lang="nb-NO" dirty="0" err="1" smtClean="0"/>
              <a:t>Dewey</a:t>
            </a:r>
            <a:r>
              <a:rPr lang="nb-NO" dirty="0" smtClean="0"/>
              <a:t> for  norske forhold?</a:t>
            </a:r>
          </a:p>
          <a:p>
            <a:pPr lvl="1"/>
            <a:endParaRPr lang="nb-NO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b-NO" dirty="0" smtClean="0"/>
              <a:t>338.7/6164794094845</a:t>
            </a:r>
          </a:p>
          <a:p>
            <a:pPr marL="0" indent="0">
              <a:buNone/>
            </a:pPr>
            <a:endParaRPr lang="nb-NO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64896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5. Registrering av forkortelsesangivelse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Kan fungere som et forslag til det enkelte bibliotek om hvor nummeret kan forkortes for hyllesignatur</a:t>
            </a:r>
          </a:p>
          <a:p>
            <a:r>
              <a:rPr lang="nb-NO" dirty="0" smtClean="0"/>
              <a:t>Kan fungere som forslag til forkortelse hvis biblioteket ikke ønsker å klassifisere helt ut </a:t>
            </a:r>
          </a:p>
        </p:txBody>
      </p:sp>
    </p:spTree>
    <p:extLst>
      <p:ext uri="{BB962C8B-B14F-4D97-AF65-F5344CB8AC3E}">
        <p14:creationId xmlns:p14="http://schemas.microsoft.com/office/powerpoint/2010/main" val="425757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5. Registrering av forkortelsesangivelse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b-NO" dirty="0" smtClean="0"/>
              <a:t>Tilpasset norske forhold på enkelte områder, f.eks.:</a:t>
            </a:r>
          </a:p>
          <a:p>
            <a:endParaRPr lang="nb-NO" dirty="0" smtClean="0"/>
          </a:p>
          <a:p>
            <a:pPr lvl="1"/>
            <a:r>
              <a:rPr lang="nb-NO" dirty="0" smtClean="0"/>
              <a:t>948.21-948.24 Norsk historie</a:t>
            </a:r>
          </a:p>
          <a:p>
            <a:pPr lvl="1"/>
            <a:r>
              <a:rPr lang="nb-NO" dirty="0" smtClean="0"/>
              <a:t>914.81-914.8184 Norsk geografi</a:t>
            </a:r>
          </a:p>
          <a:p>
            <a:pPr lvl="1"/>
            <a:r>
              <a:rPr lang="nb-NO" dirty="0" smtClean="0"/>
              <a:t>439.82 Norsk språk</a:t>
            </a:r>
          </a:p>
          <a:p>
            <a:pPr lvl="1"/>
            <a:r>
              <a:rPr lang="nb-NO" dirty="0" smtClean="0"/>
              <a:t>839.82 Norsk litteratur</a:t>
            </a:r>
          </a:p>
          <a:p>
            <a:endParaRPr lang="nb-NO" dirty="0"/>
          </a:p>
          <a:p>
            <a:r>
              <a:rPr lang="nb-NO" dirty="0" smtClean="0"/>
              <a:t>Annen verdenskrig?</a:t>
            </a:r>
          </a:p>
          <a:p>
            <a:r>
              <a:rPr lang="nb-NO" dirty="0" smtClean="0"/>
              <a:t>Andre nordiske land?</a:t>
            </a:r>
          </a:p>
          <a:p>
            <a:r>
              <a:rPr lang="nb-NO" dirty="0" smtClean="0"/>
              <a:t>Andre områder?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1968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Registrering av klassifikasjonsnummer i MARC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NORMARC</a:t>
            </a:r>
          </a:p>
          <a:p>
            <a:r>
              <a:rPr lang="nb-NO" dirty="0" smtClean="0"/>
              <a:t>MARC21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986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Utgaveopplysninger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83498" y="2301614"/>
            <a:ext cx="7617370" cy="40688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smtClean="0"/>
              <a:t>MARC21/NORMARC:</a:t>
            </a:r>
          </a:p>
          <a:p>
            <a:r>
              <a:rPr lang="nb-NO" dirty="0" smtClean="0"/>
              <a:t>Indikator 1=0 brukes når klassekoden er hentet fra fullstendig utgave av </a:t>
            </a:r>
            <a:r>
              <a:rPr lang="nb-NO" dirty="0" err="1" smtClean="0"/>
              <a:t>Dewey</a:t>
            </a:r>
            <a:endParaRPr lang="nb-NO" dirty="0" smtClean="0"/>
          </a:p>
          <a:p>
            <a:r>
              <a:rPr lang="nb-NO" dirty="0" smtClean="0"/>
              <a:t>eks: 082</a:t>
            </a:r>
            <a:r>
              <a:rPr lang="nb-NO" b="1" dirty="0" smtClean="0"/>
              <a:t>0</a:t>
            </a:r>
            <a:r>
              <a:rPr lang="nb-NO" dirty="0"/>
              <a:t># </a:t>
            </a:r>
            <a:r>
              <a:rPr lang="nb-NO" dirty="0" smtClean="0"/>
              <a:t>$a338.7/6164794094845</a:t>
            </a:r>
          </a:p>
          <a:p>
            <a:endParaRPr lang="nb-NO" dirty="0"/>
          </a:p>
          <a:p>
            <a:r>
              <a:rPr lang="nb-NO" dirty="0" smtClean="0"/>
              <a:t>Indikator 1=3 brukes når klassekoden er hentet fra DDK4 eller DDK5</a:t>
            </a:r>
          </a:p>
          <a:p>
            <a:pPr marL="0" indent="0">
              <a:buNone/>
            </a:pPr>
            <a:endParaRPr lang="nb-NO" dirty="0" smtClean="0"/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92899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4294967295"/>
          </p:nvPr>
        </p:nvSpPr>
        <p:spPr>
          <a:xfrm>
            <a:off x="936332" y="1851490"/>
            <a:ext cx="7616825" cy="4068762"/>
          </a:xfrm>
        </p:spPr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endParaRPr lang="nb-NO" dirty="0"/>
          </a:p>
          <a:p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2214563"/>
            <a:ext cx="581977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17717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Utgaveopplysninger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u="sng" dirty="0"/>
          </a:p>
          <a:p>
            <a:r>
              <a:rPr lang="nb-NO" dirty="0" smtClean="0"/>
              <a:t>MARC21/NORMARC: </a:t>
            </a:r>
          </a:p>
          <a:p>
            <a:r>
              <a:rPr lang="nb-NO" dirty="0" smtClean="0"/>
              <a:t>Utgavenummeret  angis i $2 i 082. </a:t>
            </a:r>
          </a:p>
          <a:p>
            <a:r>
              <a:rPr lang="nb-NO" dirty="0" smtClean="0"/>
              <a:t>DDK23 angis med 23/nor</a:t>
            </a:r>
          </a:p>
          <a:p>
            <a:endParaRPr lang="nb-NO" dirty="0"/>
          </a:p>
          <a:p>
            <a:r>
              <a:rPr lang="nb-NO" dirty="0" smtClean="0"/>
              <a:t>eks.: 0820 $</a:t>
            </a:r>
            <a:r>
              <a:rPr lang="nb-NO" dirty="0"/>
              <a:t>a 338.7/6164794094845 $</a:t>
            </a:r>
            <a:r>
              <a:rPr lang="nb-NO" dirty="0" smtClean="0"/>
              <a:t>2</a:t>
            </a:r>
            <a:r>
              <a:rPr lang="nb-NO" b="1" dirty="0" smtClean="0"/>
              <a:t>23/nor</a:t>
            </a:r>
            <a:endParaRPr lang="nb-NO" b="1" dirty="0"/>
          </a:p>
        </p:txBody>
      </p:sp>
    </p:spTree>
    <p:extLst>
      <p:ext uri="{BB962C8B-B14F-4D97-AF65-F5344CB8AC3E}">
        <p14:creationId xmlns:p14="http://schemas.microsoft.com/office/powerpoint/2010/main" val="3663246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Hvorfor er det viktig å registrere utgaveopplysninger?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Norsk historie på 1900-tallet:</a:t>
            </a:r>
          </a:p>
          <a:p>
            <a:pPr marL="0" indent="0">
              <a:buNone/>
            </a:pPr>
            <a:r>
              <a:rPr lang="nb-NO" dirty="0"/>
              <a:t>082 $a948.105 </a:t>
            </a:r>
            <a:r>
              <a:rPr lang="nb-NO" dirty="0">
                <a:solidFill>
                  <a:srgbClr val="FF0000"/>
                </a:solidFill>
              </a:rPr>
              <a:t>$25/nor</a:t>
            </a:r>
          </a:p>
          <a:p>
            <a:pPr marL="0" indent="0">
              <a:buNone/>
            </a:pPr>
            <a:r>
              <a:rPr lang="nb-NO" dirty="0"/>
              <a:t>082 $a948.104 </a:t>
            </a:r>
            <a:r>
              <a:rPr lang="nb-NO" dirty="0">
                <a:solidFill>
                  <a:srgbClr val="FF0000"/>
                </a:solidFill>
              </a:rPr>
              <a:t>$223/nor 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Norsk historie på 2000-tallet:</a:t>
            </a:r>
          </a:p>
          <a:p>
            <a:pPr marL="0" indent="0">
              <a:buNone/>
            </a:pPr>
            <a:r>
              <a:rPr lang="nb-NO" dirty="0"/>
              <a:t>082 $a948.106 </a:t>
            </a:r>
            <a:r>
              <a:rPr lang="nb-NO" dirty="0">
                <a:solidFill>
                  <a:srgbClr val="FF0000"/>
                </a:solidFill>
              </a:rPr>
              <a:t>$25/nor</a:t>
            </a:r>
          </a:p>
          <a:p>
            <a:pPr marL="0" indent="0">
              <a:buNone/>
            </a:pPr>
            <a:r>
              <a:rPr lang="nb-NO" dirty="0"/>
              <a:t>082 $a948.105 </a:t>
            </a:r>
            <a:r>
              <a:rPr lang="nb-NO" dirty="0">
                <a:solidFill>
                  <a:srgbClr val="FF0000"/>
                </a:solidFill>
              </a:rPr>
              <a:t>$223/nor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10803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-men hva med utgaver når </a:t>
            </a:r>
            <a:r>
              <a:rPr lang="nb-NO" dirty="0" err="1" smtClean="0"/>
              <a:t>Dewey</a:t>
            </a:r>
            <a:r>
              <a:rPr lang="nb-NO" dirty="0" smtClean="0"/>
              <a:t> blir kontinuerlig oppdatert?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r>
              <a:rPr lang="nb-NO" dirty="0" smtClean="0"/>
              <a:t> I framtida vil det ikke bli utgaver slik vi er vant til. OCLC jobber med løsninger for registrering av datoer som vil komme i tillegg til utgave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66294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Institusjonskode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Institusjonskoden registreres i $q, og brukes bare av NB og BS i Norge</a:t>
            </a:r>
          </a:p>
          <a:p>
            <a:r>
              <a:rPr lang="nb-NO" dirty="0" smtClean="0"/>
              <a:t>Ikke endre numre med denne koden, registrer  heller et evt. annet nummer som alternativt nummer i 083 (MARC21) eller 082$zb (NORMARC)</a:t>
            </a:r>
          </a:p>
          <a:p>
            <a:r>
              <a:rPr lang="nb-NO" dirty="0" smtClean="0"/>
              <a:t>(men si fra til NB eller BS hvis dere mener nummeret vi har valgt er feil!)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239790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Koding av tillatte løsninger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lphaLcPeriod" startAt="3"/>
            </a:pPr>
            <a:endParaRPr lang="nb-NO" dirty="0" smtClean="0"/>
          </a:p>
          <a:p>
            <a:r>
              <a:rPr lang="nb-NO" dirty="0"/>
              <a:t>Når det tas i bruk </a:t>
            </a:r>
            <a:r>
              <a:rPr lang="nb-NO" dirty="0" smtClean="0"/>
              <a:t>‘tillatte løsninger’, </a:t>
            </a:r>
            <a:r>
              <a:rPr lang="nb-NO" dirty="0"/>
              <a:t>kodes dette med bokstaven b i delfeltet $m. </a:t>
            </a:r>
            <a:r>
              <a:rPr lang="nb-NO" dirty="0" smtClean="0"/>
              <a:t>Se </a:t>
            </a:r>
            <a:r>
              <a:rPr lang="nb-NO" dirty="0"/>
              <a:t>også pkt. 7, Tillatte løsninger. </a:t>
            </a:r>
          </a:p>
          <a:p>
            <a:r>
              <a:rPr lang="nb-NO" i="1" dirty="0"/>
              <a:t/>
            </a:r>
            <a:br>
              <a:rPr lang="nb-NO" i="1" dirty="0"/>
            </a:br>
            <a:r>
              <a:rPr lang="nb-NO" b="1" dirty="0"/>
              <a:t>MARC21:</a:t>
            </a:r>
            <a:r>
              <a:rPr lang="nb-NO" dirty="0"/>
              <a:t> 082$mb</a:t>
            </a:r>
          </a:p>
          <a:p>
            <a:r>
              <a:rPr lang="nb-NO" dirty="0"/>
              <a:t> </a:t>
            </a:r>
          </a:p>
          <a:p>
            <a:r>
              <a:rPr lang="nb-NO" dirty="0"/>
              <a:t>Eks: 0820^ $a346.481015  </a:t>
            </a:r>
          </a:p>
          <a:p>
            <a:r>
              <a:rPr lang="nb-NO" dirty="0"/>
              <a:t>Eks: 0820^ $a346.015$mb</a:t>
            </a:r>
          </a:p>
          <a:p>
            <a:r>
              <a:rPr lang="nb-NO" dirty="0"/>
              <a:t/>
            </a:r>
            <a:br>
              <a:rPr lang="nb-NO" dirty="0"/>
            </a:br>
            <a:r>
              <a:rPr lang="nb-NO" b="1" dirty="0"/>
              <a:t>NORMARC:</a:t>
            </a:r>
          </a:p>
          <a:p>
            <a:r>
              <a:rPr lang="nb-NO" dirty="0"/>
              <a:t>Dette feltet finnes ikke i NORMARC i </a:t>
            </a:r>
            <a:r>
              <a:rPr lang="nb-NO" dirty="0" smtClean="0"/>
              <a:t>dag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915915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Registrering av alternative klassifikasjonsnumre</a:t>
            </a:r>
            <a:br>
              <a:rPr lang="nb-NO" dirty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MARC21: 083 kan brukes for å registrere alternative </a:t>
            </a:r>
            <a:r>
              <a:rPr lang="nb-NO" dirty="0" smtClean="0"/>
              <a:t>numre</a:t>
            </a:r>
            <a:endParaRPr lang="nb-NO" dirty="0"/>
          </a:p>
          <a:p>
            <a:r>
              <a:rPr lang="nb-NO" dirty="0"/>
              <a:t>NORMARC: Alternative numre registreres i 082 med koden b i </a:t>
            </a:r>
            <a:r>
              <a:rPr lang="nb-NO" dirty="0" smtClean="0"/>
              <a:t>$</a:t>
            </a:r>
            <a:r>
              <a:rPr lang="nb-NO" dirty="0" err="1" smtClean="0"/>
              <a:t>zb</a:t>
            </a:r>
            <a:r>
              <a:rPr lang="nb-NO" dirty="0" smtClean="0"/>
              <a:t>.</a:t>
            </a:r>
            <a:endParaRPr lang="nb-NO" dirty="0"/>
          </a:p>
          <a:p>
            <a:r>
              <a:rPr lang="nb-NO" dirty="0"/>
              <a:t>Vi vil komme tilbake med mer utfyllende anbefalinger til hvordan disse feltene kan brukes</a:t>
            </a:r>
            <a:r>
              <a:rPr lang="nb-NO" dirty="0" smtClean="0"/>
              <a:t>. </a:t>
            </a:r>
            <a:endParaRPr lang="nb-NO" dirty="0" smtClean="0">
              <a:solidFill>
                <a:srgbClr val="FF0000"/>
              </a:solidFill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569324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082$zb Alternative numre i NORMARC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b="1" dirty="0" smtClean="0"/>
              <a:t>$</a:t>
            </a:r>
            <a:r>
              <a:rPr lang="nb-NO" b="1" dirty="0"/>
              <a:t>x Hjelpetabeller</a:t>
            </a:r>
            <a:r>
              <a:rPr lang="nb-NO" dirty="0"/>
              <a:t>. </a:t>
            </a:r>
          </a:p>
          <a:p>
            <a:r>
              <a:rPr lang="nb-NO" dirty="0" err="1"/>
              <a:t>Delfelt</a:t>
            </a:r>
            <a:r>
              <a:rPr lang="nb-NO" dirty="0"/>
              <a:t> $x kan benyttes til hjelpetabeller, dvs. den del av klassifikasjonsnummeret som er en hjelpetabell man ønsker gjenfinning på. </a:t>
            </a:r>
          </a:p>
          <a:p>
            <a:r>
              <a:rPr lang="nb-NO" b="1" dirty="0" smtClean="0"/>
              <a:t>$</a:t>
            </a:r>
            <a:r>
              <a:rPr lang="nb-NO" b="1" dirty="0"/>
              <a:t>z Nummerets karakter</a:t>
            </a:r>
            <a:r>
              <a:rPr lang="nb-NO" dirty="0"/>
              <a:t>. </a:t>
            </a:r>
          </a:p>
          <a:p>
            <a:r>
              <a:rPr lang="nb-NO" dirty="0"/>
              <a:t>Verdier i delfeltet: </a:t>
            </a:r>
          </a:p>
          <a:p>
            <a:r>
              <a:rPr lang="nb-NO" b="1" dirty="0"/>
              <a:t>h </a:t>
            </a:r>
            <a:r>
              <a:rPr lang="nb-NO" dirty="0"/>
              <a:t>= </a:t>
            </a:r>
            <a:r>
              <a:rPr lang="nb-NO" dirty="0" err="1"/>
              <a:t>hovednummer</a:t>
            </a:r>
            <a:r>
              <a:rPr lang="nb-NO" dirty="0"/>
              <a:t> for dokumentet </a:t>
            </a:r>
          </a:p>
          <a:p>
            <a:r>
              <a:rPr lang="nb-NO" b="1" dirty="0"/>
              <a:t>a </a:t>
            </a:r>
            <a:r>
              <a:rPr lang="nb-NO" dirty="0"/>
              <a:t>= analytisk nummer for en del av dokumentet </a:t>
            </a:r>
          </a:p>
          <a:p>
            <a:r>
              <a:rPr lang="nb-NO" b="1" dirty="0"/>
              <a:t>b </a:t>
            </a:r>
            <a:r>
              <a:rPr lang="nb-NO" dirty="0"/>
              <a:t>= alternativt nummer </a:t>
            </a:r>
          </a:p>
          <a:p>
            <a:r>
              <a:rPr lang="nb-NO" b="1" dirty="0"/>
              <a:t>$2 Klassifikasjonsutgave</a:t>
            </a:r>
            <a:r>
              <a:rPr lang="nb-NO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87303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083  Alternative numre i MARC21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700" y="3207434"/>
            <a:ext cx="5891402" cy="2053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0922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Alternative numre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082 0$a338.7/616479409484531$223/</a:t>
            </a:r>
            <a:r>
              <a:rPr lang="nb-NO" dirty="0" err="1" smtClean="0"/>
              <a:t>no</a:t>
            </a: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083 0$a616.4794$223/nor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083 0$z484531$223/nor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597483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085 De enkelte elementene i et bygd nummer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nb-NO" dirty="0" smtClean="0"/>
          </a:p>
          <a:p>
            <a:r>
              <a:rPr lang="nb-NO" dirty="0" smtClean="0"/>
              <a:t>Tas i bruk når vi har funnet en enkel metode for å overføre maskinelt. 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b="1" dirty="0"/>
              <a:t>MARC21: </a:t>
            </a:r>
            <a:r>
              <a:rPr lang="nb-NO" dirty="0"/>
              <a:t>085 med indikatorer og </a:t>
            </a:r>
            <a:r>
              <a:rPr lang="nb-NO" dirty="0" err="1"/>
              <a:t>delfelt</a:t>
            </a:r>
            <a:r>
              <a:rPr lang="nb-NO" dirty="0"/>
              <a:t> brukes for å registrere </a:t>
            </a:r>
            <a:r>
              <a:rPr lang="nb-NO" dirty="0" smtClean="0"/>
              <a:t>hvilke elementer  </a:t>
            </a:r>
            <a:r>
              <a:rPr lang="nb-NO" dirty="0"/>
              <a:t>klassenummeret er </a:t>
            </a:r>
            <a:r>
              <a:rPr lang="nb-NO" dirty="0" smtClean="0"/>
              <a:t>bygd opp av.</a:t>
            </a:r>
          </a:p>
          <a:p>
            <a:pPr marL="0" indent="0">
              <a:buNone/>
            </a:pPr>
            <a:r>
              <a:rPr lang="nb-NO" dirty="0"/>
              <a:t> </a:t>
            </a:r>
            <a:endParaRPr lang="nb-NO" dirty="0" smtClean="0"/>
          </a:p>
          <a:p>
            <a:pPr marL="0" indent="0">
              <a:buNone/>
            </a:pPr>
            <a:r>
              <a:rPr lang="nb-NO" b="1" dirty="0" smtClean="0"/>
              <a:t>NORMARC</a:t>
            </a:r>
            <a:r>
              <a:rPr lang="nb-NO" b="1" dirty="0"/>
              <a:t>:</a:t>
            </a:r>
          </a:p>
          <a:p>
            <a:r>
              <a:rPr lang="nb-NO" dirty="0"/>
              <a:t>Dette feltet finnes ikke i NORMARC i dag, og er et av feltene NKKI har bedt Katalogkomiteen om å vurdere</a:t>
            </a:r>
            <a:r>
              <a:rPr lang="nb-NO" dirty="0" smtClean="0"/>
              <a:t>.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80598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1. Klassifikasjon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Klassifikasjonsnumre bør være så korrekte og fullstendige som mulig </a:t>
            </a:r>
          </a:p>
          <a:p>
            <a:pPr marL="0" indent="0">
              <a:buNone/>
            </a:pPr>
            <a:r>
              <a:rPr lang="nb-NO" dirty="0" smtClean="0"/>
              <a:t> </a:t>
            </a:r>
          </a:p>
          <a:p>
            <a:r>
              <a:rPr lang="nb-NO" dirty="0" smtClean="0"/>
              <a:t>338.7616479409484531 </a:t>
            </a:r>
          </a:p>
          <a:p>
            <a:pPr marL="0" indent="0">
              <a:buNone/>
            </a:pPr>
            <a:r>
              <a:rPr lang="nb-NO" dirty="0" smtClean="0">
                <a:solidFill>
                  <a:srgbClr val="FF0000"/>
                </a:solidFill>
              </a:rPr>
              <a:t>	Hoteller i Tromsø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78853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085 - Eksempel</a:t>
            </a:r>
            <a:endParaRPr lang="nb-NO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101" y="2940148"/>
            <a:ext cx="6886084" cy="2278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38700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Hvis dere omklassifiserer: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Gjenta 082, </a:t>
            </a:r>
            <a:r>
              <a:rPr lang="nb-NO" dirty="0" err="1" smtClean="0"/>
              <a:t>dvs</a:t>
            </a:r>
            <a:r>
              <a:rPr lang="nb-NO" dirty="0" smtClean="0"/>
              <a:t> la f.eks. DDK5 stå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722040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7. Tillatte løsninger</a:t>
            </a:r>
            <a:br>
              <a:rPr lang="nb-NO" dirty="0" smtClean="0"/>
            </a:b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Alternativer som finnes i tabellene, men som avviker fra standardløsningen</a:t>
            </a:r>
          </a:p>
          <a:p>
            <a:r>
              <a:rPr lang="nb-NO" dirty="0" smtClean="0"/>
              <a:t>Gjør det mulig å framheve andre aspekter enn det standarden gjør, f.eks. ut fra litteraturbelegg og brukere</a:t>
            </a:r>
          </a:p>
          <a:p>
            <a:r>
              <a:rPr lang="nb-NO" dirty="0" smtClean="0"/>
              <a:t>Viktig å kode </a:t>
            </a:r>
          </a:p>
          <a:p>
            <a:r>
              <a:rPr lang="nb-NO" dirty="0" smtClean="0"/>
              <a:t>NB og BS bruker ikke tillatte løsninger.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0947320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Norske avvik fra standardløsninger i DDC (=standardløsninger i Norge)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I enkelte tilfeller (439.5, 839.5, 948.04) har Nasjonalbiblioteket definert amerikansk tillatt løsning som standardløsning i Norge. Disse tilfellene blir ikke definert som tillatte løsninger i norsk </a:t>
            </a:r>
            <a:r>
              <a:rPr lang="nb-NO" dirty="0" err="1"/>
              <a:t>WebDewey</a:t>
            </a:r>
            <a:r>
              <a:rPr lang="nb-NO" dirty="0"/>
              <a:t>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272334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8. Nummerbygging: oppsett av registertermer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Del numrene dere bygger!</a:t>
            </a:r>
          </a:p>
          <a:p>
            <a:endParaRPr lang="nb-NO" dirty="0"/>
          </a:p>
          <a:p>
            <a:r>
              <a:rPr lang="nb-NO" dirty="0" smtClean="0"/>
              <a:t>Kan  erstatte lokale emneregistre?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43417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Unødvendig langt nummer, eller informasjon som kan utnyttes?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/>
              <a:t>Eks.: </a:t>
            </a:r>
            <a:br>
              <a:rPr lang="nb-NO" dirty="0"/>
            </a:br>
            <a:r>
              <a:rPr lang="nb-NO" dirty="0" smtClean="0"/>
              <a:t>338.76164794094845</a:t>
            </a:r>
            <a:r>
              <a:rPr lang="nb-NO" dirty="0"/>
              <a:t/>
            </a:r>
            <a:br>
              <a:rPr lang="nb-NO" dirty="0"/>
            </a:b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338.76 Forretningsforetak</a:t>
            </a:r>
          </a:p>
          <a:p>
            <a:pPr marL="0" indent="0">
              <a:buNone/>
            </a:pPr>
            <a:r>
              <a:rPr lang="nb-NO" dirty="0" smtClean="0"/>
              <a:t>1  Andre næringer enn produksjon, bygg og anlegg</a:t>
            </a:r>
          </a:p>
          <a:p>
            <a:pPr marL="0" indent="0">
              <a:buNone/>
            </a:pPr>
            <a:r>
              <a:rPr lang="nb-NO" dirty="0" smtClean="0"/>
              <a:t>Numre fra 000-999 legges til</a:t>
            </a:r>
          </a:p>
          <a:p>
            <a:pPr marL="0" indent="0">
              <a:buNone/>
            </a:pPr>
            <a:r>
              <a:rPr lang="nb-NO" dirty="0" smtClean="0"/>
              <a:t>647.94 Hoteller</a:t>
            </a:r>
          </a:p>
          <a:p>
            <a:pPr marL="0" indent="0">
              <a:buNone/>
            </a:pPr>
            <a:r>
              <a:rPr lang="nb-NO" dirty="0" smtClean="0"/>
              <a:t>09</a:t>
            </a:r>
          </a:p>
          <a:p>
            <a:pPr marL="0" indent="0">
              <a:buNone/>
            </a:pPr>
            <a:r>
              <a:rPr lang="nb-NO" dirty="0" smtClean="0"/>
              <a:t>484531 Tromsø  </a:t>
            </a:r>
          </a:p>
          <a:p>
            <a:pPr marL="0" indent="0">
              <a:buNone/>
            </a:pP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57919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-men enkelte unntak 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069430" y="2253924"/>
            <a:ext cx="7617370" cy="4068803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Nasjonalbiblioteket har bestemt seg for å utelate</a:t>
            </a:r>
          </a:p>
          <a:p>
            <a:endParaRPr lang="nb-NO" dirty="0"/>
          </a:p>
          <a:p>
            <a:r>
              <a:rPr lang="nb-NO" dirty="0" smtClean="0"/>
              <a:t>Periodeinndeling for skjønnlitteratur</a:t>
            </a:r>
          </a:p>
          <a:p>
            <a:endParaRPr lang="nb-NO" dirty="0"/>
          </a:p>
          <a:p>
            <a:r>
              <a:rPr lang="nb-NO" dirty="0" smtClean="0"/>
              <a:t>Periodeinndeling for når en reisehåndbok kom ut</a:t>
            </a:r>
          </a:p>
          <a:p>
            <a:endParaRPr lang="nb-NO" dirty="0"/>
          </a:p>
          <a:p>
            <a:pPr marL="0" indent="0">
              <a:buNone/>
            </a:pPr>
            <a:endParaRPr lang="nb-NO" dirty="0" smtClean="0">
              <a:solidFill>
                <a:srgbClr val="FF0000"/>
              </a:solidFill>
            </a:endParaRP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3806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2. Gjenbruk av klassifikasjonsnummer (norsk materiale)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b-NO" dirty="0" smtClean="0"/>
              <a:t>Behold klassifikasjonsnummeret som er i posten hvis det er hentet fra siste utgave av </a:t>
            </a:r>
            <a:r>
              <a:rPr lang="nb-NO" dirty="0" err="1" smtClean="0"/>
              <a:t>Dewey</a:t>
            </a:r>
            <a:r>
              <a:rPr lang="nb-NO" dirty="0" smtClean="0"/>
              <a:t> og kommer fra disse kildene:</a:t>
            </a:r>
          </a:p>
          <a:p>
            <a:endParaRPr lang="nb-NO" dirty="0"/>
          </a:p>
          <a:p>
            <a:r>
              <a:rPr lang="nb-NO" dirty="0" smtClean="0"/>
              <a:t>Autoriserte kilder:</a:t>
            </a:r>
          </a:p>
          <a:p>
            <a:pPr marL="457200" lvl="1" indent="0">
              <a:buNone/>
            </a:pPr>
            <a:r>
              <a:rPr lang="nb-NO" dirty="0"/>
              <a:t>	</a:t>
            </a:r>
            <a:r>
              <a:rPr lang="nb-NO" dirty="0" smtClean="0"/>
              <a:t>LC 	Library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Congress</a:t>
            </a:r>
            <a:endParaRPr lang="nb-NO" dirty="0" smtClean="0"/>
          </a:p>
          <a:p>
            <a:pPr marL="457200" lvl="1" indent="0">
              <a:buNone/>
            </a:pPr>
            <a:r>
              <a:rPr lang="nb-NO" dirty="0"/>
              <a:t>	</a:t>
            </a:r>
            <a:r>
              <a:rPr lang="nb-NO" dirty="0" smtClean="0"/>
              <a:t>BL	British Library</a:t>
            </a:r>
            <a:endParaRPr lang="nb-NO" dirty="0"/>
          </a:p>
          <a:p>
            <a:pPr marL="457200" lvl="1" indent="0">
              <a:buNone/>
            </a:pPr>
            <a:r>
              <a:rPr lang="nb-NO" dirty="0"/>
              <a:t>	</a:t>
            </a:r>
            <a:r>
              <a:rPr lang="nb-NO" dirty="0" smtClean="0"/>
              <a:t>NB	Nasjonalbiblioteket</a:t>
            </a:r>
          </a:p>
          <a:p>
            <a:pPr marL="457200" lvl="1" indent="0">
              <a:buNone/>
            </a:pPr>
            <a:r>
              <a:rPr lang="nb-NO" dirty="0"/>
              <a:t>	</a:t>
            </a:r>
            <a:endParaRPr lang="nb-NO" dirty="0" smtClean="0"/>
          </a:p>
          <a:p>
            <a:pPr marL="457200" lvl="1" indent="0">
              <a:buNone/>
            </a:pPr>
            <a:r>
              <a:rPr lang="nb-NO" dirty="0" smtClean="0"/>
              <a:t>Andre kilder kan også vurderes som autoriserte, for eksempel de enkelte lands nasjonalbibliotek eller institusjoner og bibliotek som klassifiserer for folkebibliotek eller etter avtale med Nasjonalbiblioteket klassifiserer deler av nasjonalbibliografien </a:t>
            </a:r>
            <a:endParaRPr lang="nb-NO" dirty="0"/>
          </a:p>
          <a:p>
            <a:pPr marL="457200" lvl="1" indent="0">
              <a:buNone/>
            </a:pPr>
            <a:endParaRPr lang="nb-NO" dirty="0" smtClean="0"/>
          </a:p>
          <a:p>
            <a:pPr marL="457200" lvl="1" indent="0">
              <a:buNone/>
            </a:pPr>
            <a:endParaRPr lang="nb-NO" dirty="0"/>
          </a:p>
          <a:p>
            <a:pPr marL="457200" lvl="1" indent="0">
              <a:buNone/>
            </a:pPr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027357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3. Klassifikasjonsnummer og hyllesignatur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Klassifikasjonsnummer: verktøy for gjenfinning gjennom katalogen</a:t>
            </a:r>
          </a:p>
          <a:p>
            <a:endParaRPr lang="nb-NO" dirty="0" smtClean="0"/>
          </a:p>
          <a:p>
            <a:r>
              <a:rPr lang="nb-NO" dirty="0" smtClean="0"/>
              <a:t>Hyllesignatur: verktøy for gjenfinning på hylla</a:t>
            </a:r>
          </a:p>
          <a:p>
            <a:endParaRPr lang="nb-NO" dirty="0"/>
          </a:p>
          <a:p>
            <a:r>
              <a:rPr lang="nb-NO" dirty="0" smtClean="0"/>
              <a:t>Ikke nødvendig at disse er like</a:t>
            </a:r>
          </a:p>
          <a:p>
            <a:pPr marL="457200" lvl="1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1474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3. Klassifikasjonsnummer og hyllesignatur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nb-NO" dirty="0"/>
              <a:t>Klassifikasjonsnummeret i WD har et forkortelsestegn:</a:t>
            </a:r>
          </a:p>
          <a:p>
            <a:pPr marL="0" indent="0">
              <a:buNone/>
            </a:pPr>
            <a:r>
              <a:rPr lang="nb-NO" dirty="0" smtClean="0"/>
              <a:t>338.7/6164794094845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Visning i 082/083:</a:t>
            </a:r>
            <a:br>
              <a:rPr lang="nb-NO" dirty="0" smtClean="0"/>
            </a:br>
            <a:r>
              <a:rPr lang="nb-NO" dirty="0" smtClean="0"/>
              <a:t>338.76164794094845</a:t>
            </a:r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Evt. visning i 090 (hyllesignatur):</a:t>
            </a:r>
          </a:p>
          <a:p>
            <a:pPr marL="0" indent="0">
              <a:buNone/>
            </a:pPr>
            <a:r>
              <a:rPr lang="nb-NO" dirty="0" smtClean="0"/>
              <a:t>338.7</a:t>
            </a:r>
          </a:p>
          <a:p>
            <a:pPr marL="0" indent="0">
              <a:buNone/>
            </a:pPr>
            <a:r>
              <a:rPr lang="nb-NO" dirty="0" smtClean="0"/>
              <a:t>(eller  f.eks. 647.94 hvis du ønsker å samle litteratur om hoteller)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Avhengig av litteraturbelegg, samlinger</a:t>
            </a:r>
            <a:endParaRPr lang="nb-NO" dirty="0"/>
          </a:p>
          <a:p>
            <a:pPr marL="0" indent="0">
              <a:buNone/>
            </a:pPr>
            <a:r>
              <a:rPr lang="nb-NO" dirty="0"/>
              <a:t/>
            </a:r>
            <a:br>
              <a:rPr lang="nb-NO" dirty="0"/>
            </a:br>
            <a:endParaRPr lang="nb-NO" dirty="0" smtClean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35404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3. Klassifikasjonsnummer og hyllesignatur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at hyllesignatur og </a:t>
            </a:r>
            <a:r>
              <a:rPr lang="nb-NO" dirty="0" smtClean="0"/>
              <a:t>klassifikasjonsnummer </a:t>
            </a:r>
            <a:r>
              <a:rPr lang="nb-NO" dirty="0"/>
              <a:t>kan være ulike, kan utnyttes når </a:t>
            </a:r>
            <a:r>
              <a:rPr lang="nb-NO" dirty="0" smtClean="0"/>
              <a:t>klassifikasjonsnummeret </a:t>
            </a:r>
            <a:r>
              <a:rPr lang="nb-NO" dirty="0"/>
              <a:t>endres</a:t>
            </a:r>
          </a:p>
          <a:p>
            <a:endParaRPr lang="nb-NO" dirty="0"/>
          </a:p>
          <a:p>
            <a:r>
              <a:rPr lang="nb-NO" dirty="0" smtClean="0"/>
              <a:t>Trenger ikke endre hyllesignaturen selv om klassifikasjonsnummeret endres, eller omvendt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45824733"/>
      </p:ext>
    </p:extLst>
  </p:cSld>
  <p:clrMapOvr>
    <a:masterClrMapping/>
  </p:clrMapOvr>
</p:sld>
</file>

<file path=ppt/theme/theme1.xml><?xml version="1.0" encoding="utf-8"?>
<a:theme xmlns:a="http://schemas.openxmlformats.org/drawingml/2006/main" name="Varmgrå 2">
  <a:themeElements>
    <a:clrScheme name="NB">
      <a:dk1>
        <a:sysClr val="windowText" lastClr="000000"/>
      </a:dk1>
      <a:lt1>
        <a:srgbClr val="F3F0ED"/>
      </a:lt1>
      <a:dk2>
        <a:srgbClr val="C4BFB7"/>
      </a:dk2>
      <a:lt2>
        <a:srgbClr val="DCD8D0"/>
      </a:lt2>
      <a:accent1>
        <a:srgbClr val="7B715E"/>
      </a:accent1>
      <a:accent2>
        <a:srgbClr val="A5132A"/>
      </a:accent2>
      <a:accent3>
        <a:srgbClr val="DCDC3E"/>
      </a:accent3>
      <a:accent4>
        <a:srgbClr val="612172"/>
      </a:accent4>
      <a:accent5>
        <a:srgbClr val="DA8A1C"/>
      </a:accent5>
      <a:accent6>
        <a:srgbClr val="EEEC98"/>
      </a:accent6>
      <a:hlink>
        <a:srgbClr val="BD6AD4"/>
      </a:hlink>
      <a:folHlink>
        <a:srgbClr val="ECB66E"/>
      </a:folHlink>
    </a:clrScheme>
    <a:fontScheme name="NB">
      <a:majorFont>
        <a:latin typeface="Century Gothic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armgrå 3">
  <a:themeElements>
    <a:clrScheme name="NB">
      <a:dk1>
        <a:sysClr val="windowText" lastClr="000000"/>
      </a:dk1>
      <a:lt1>
        <a:srgbClr val="F3F0ED"/>
      </a:lt1>
      <a:dk2>
        <a:srgbClr val="C4BFB7"/>
      </a:dk2>
      <a:lt2>
        <a:srgbClr val="DCD8D0"/>
      </a:lt2>
      <a:accent1>
        <a:srgbClr val="7B715E"/>
      </a:accent1>
      <a:accent2>
        <a:srgbClr val="A5132A"/>
      </a:accent2>
      <a:accent3>
        <a:srgbClr val="DCDC3E"/>
      </a:accent3>
      <a:accent4>
        <a:srgbClr val="612172"/>
      </a:accent4>
      <a:accent5>
        <a:srgbClr val="DA8A1C"/>
      </a:accent5>
      <a:accent6>
        <a:srgbClr val="EEEC98"/>
      </a:accent6>
      <a:hlink>
        <a:srgbClr val="BD6AD4"/>
      </a:hlink>
      <a:folHlink>
        <a:srgbClr val="ECB66E"/>
      </a:folHlink>
    </a:clrScheme>
    <a:fontScheme name="NB">
      <a:majorFont>
        <a:latin typeface="Century Gothic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Helt hvit med logo">
  <a:themeElements>
    <a:clrScheme name="NB">
      <a:dk1>
        <a:sysClr val="windowText" lastClr="000000"/>
      </a:dk1>
      <a:lt1>
        <a:srgbClr val="FFFFFF"/>
      </a:lt1>
      <a:dk2>
        <a:srgbClr val="C4BFB7"/>
      </a:dk2>
      <a:lt2>
        <a:srgbClr val="DCD8D0"/>
      </a:lt2>
      <a:accent1>
        <a:srgbClr val="7B715E"/>
      </a:accent1>
      <a:accent2>
        <a:srgbClr val="A5132A"/>
      </a:accent2>
      <a:accent3>
        <a:srgbClr val="DCDC3E"/>
      </a:accent3>
      <a:accent4>
        <a:srgbClr val="612172"/>
      </a:accent4>
      <a:accent5>
        <a:srgbClr val="DA8A1C"/>
      </a:accent5>
      <a:accent6>
        <a:srgbClr val="EEEC98"/>
      </a:accent6>
      <a:hlink>
        <a:srgbClr val="BD6AD4"/>
      </a:hlink>
      <a:folHlink>
        <a:srgbClr val="ECB66E"/>
      </a:folHlink>
    </a:clrScheme>
    <a:fontScheme name="NB">
      <a:majorFont>
        <a:latin typeface="Century Gothic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969</Words>
  <Application>Microsoft Office PowerPoint</Application>
  <PresentationFormat>Skjermfremvisning (4:3)</PresentationFormat>
  <Paragraphs>200</Paragraphs>
  <Slides>34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Lysbildetitler</vt:lpstr>
      </vt:variant>
      <vt:variant>
        <vt:i4>34</vt:i4>
      </vt:variant>
    </vt:vector>
  </HeadingPairs>
  <TitlesOfParts>
    <vt:vector size="37" baseType="lpstr">
      <vt:lpstr>Varmgrå 2</vt:lpstr>
      <vt:lpstr>Varmgrå 3</vt:lpstr>
      <vt:lpstr>Helt hvit med logo</vt:lpstr>
      <vt:lpstr>Klassifikasjonspraksis og klassifikasjonspolitikk</vt:lpstr>
      <vt:lpstr>PowerPoint-presentasjon</vt:lpstr>
      <vt:lpstr>1. Klassifikasjon</vt:lpstr>
      <vt:lpstr>Unødvendig langt nummer, eller informasjon som kan utnyttes?</vt:lpstr>
      <vt:lpstr>-men enkelte unntak  </vt:lpstr>
      <vt:lpstr>2. Gjenbruk av klassifikasjonsnummer (norsk materiale)</vt:lpstr>
      <vt:lpstr>3. Klassifikasjonsnummer og hyllesignatur</vt:lpstr>
      <vt:lpstr>3. Klassifikasjonsnummer og hyllesignatur</vt:lpstr>
      <vt:lpstr>3. Klassifikasjonsnummer og hyllesignatur</vt:lpstr>
      <vt:lpstr>4. Håndtering av endringer i DDK</vt:lpstr>
      <vt:lpstr>4. Håndtering av endringer i DDK</vt:lpstr>
      <vt:lpstr>4. Håndtering av endringer i DDK</vt:lpstr>
      <vt:lpstr> 4. Håndtering av endringer</vt:lpstr>
      <vt:lpstr>4. Håndtering av endringer</vt:lpstr>
      <vt:lpstr>5. Registrering av forkortelsesangivelse</vt:lpstr>
      <vt:lpstr>5. Registrering av forkortelsesangivelse</vt:lpstr>
      <vt:lpstr>5. Registrering av forkortelsesangivelse</vt:lpstr>
      <vt:lpstr>Registrering av klassifikasjonsnummer i MARC</vt:lpstr>
      <vt:lpstr>Utgaveopplysninger</vt:lpstr>
      <vt:lpstr>Utgaveopplysninger</vt:lpstr>
      <vt:lpstr>Hvorfor er det viktig å registrere utgaveopplysninger?</vt:lpstr>
      <vt:lpstr>-men hva med utgaver når Dewey blir kontinuerlig oppdatert?</vt:lpstr>
      <vt:lpstr>Institusjonskode</vt:lpstr>
      <vt:lpstr>Koding av tillatte løsninger</vt:lpstr>
      <vt:lpstr>Registrering av alternative klassifikasjonsnumre </vt:lpstr>
      <vt:lpstr>082$zb Alternative numre i NORMARC</vt:lpstr>
      <vt:lpstr>083  Alternative numre i MARC21</vt:lpstr>
      <vt:lpstr>Alternative numre</vt:lpstr>
      <vt:lpstr>085 De enkelte elementene i et bygd nummer </vt:lpstr>
      <vt:lpstr>085 - Eksempel</vt:lpstr>
      <vt:lpstr>Hvis dere omklassifiserer:</vt:lpstr>
      <vt:lpstr>7. Tillatte løsninger </vt:lpstr>
      <vt:lpstr>Norske avvik fra standardløsninger i DDC (=standardløsninger i Norge)</vt:lpstr>
      <vt:lpstr>8. Nummerbygging: oppsett av registertermer</vt:lpstr>
    </vt:vector>
  </TitlesOfParts>
  <Company>Melkeveien Designkontor 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Stian Berger</dc:creator>
  <cp:lastModifiedBy>Kirsten Rydland</cp:lastModifiedBy>
  <cp:revision>83</cp:revision>
  <cp:lastPrinted>2015-10-06T12:15:39Z</cp:lastPrinted>
  <dcterms:created xsi:type="dcterms:W3CDTF">2011-09-27T07:39:36Z</dcterms:created>
  <dcterms:modified xsi:type="dcterms:W3CDTF">2016-11-29T11:33:18Z</dcterms:modified>
</cp:coreProperties>
</file>